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96" r:id="rId4"/>
    <p:sldId id="300" r:id="rId5"/>
    <p:sldId id="301" r:id="rId6"/>
    <p:sldId id="307" r:id="rId7"/>
    <p:sldId id="304" r:id="rId8"/>
    <p:sldId id="306" r:id="rId9"/>
    <p:sldId id="308" r:id="rId10"/>
  </p:sldIdLst>
  <p:sldSz cx="12192000" cy="6858000"/>
  <p:notesSz cx="6858000" cy="9144000"/>
  <p:embeddedFontLst>
    <p:embeddedFont>
      <p:font typeface="方正中等线繁体" panose="02010600030101010101" charset="-122"/>
      <p:regular r:id="rId11"/>
    </p:embeddedFont>
    <p:embeddedFont>
      <p:font typeface="等线" panose="02010600030101010101" pitchFamily="2" charset="-122"/>
      <p:regular r:id="rId12"/>
      <p:bold r:id="rId13"/>
    </p:embeddedFont>
    <p:embeddedFont>
      <p:font typeface="等线 Light" panose="02010600030101010101" pitchFamily="2" charset="-122"/>
      <p:regular r:id="rId14"/>
    </p:embeddedFont>
    <p:embeddedFont>
      <p:font typeface="楷体" panose="02010609060101010101" pitchFamily="49" charset="-122"/>
      <p:regular r:id="rId1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3" userDrawn="1">
          <p15:clr>
            <a:srgbClr val="A4A3A4"/>
          </p15:clr>
        </p15:guide>
        <p15:guide id="2" pos="2661" userDrawn="1">
          <p15:clr>
            <a:srgbClr val="A4A3A4"/>
          </p15:clr>
        </p15:guide>
        <p15:guide id="3" pos="50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B8B8"/>
    <a:srgbClr val="44546A"/>
    <a:srgbClr val="1F2731"/>
    <a:srgbClr val="FC5874"/>
    <a:srgbClr val="FF8352"/>
    <a:srgbClr val="4CA8F5"/>
    <a:srgbClr val="3AD172"/>
    <a:srgbClr val="5DD1E8"/>
    <a:srgbClr val="3BD19C"/>
    <a:srgbClr val="344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49" autoAdjust="0"/>
    <p:restoredTop sz="94660"/>
  </p:normalViewPr>
  <p:slideViewPr>
    <p:cSldViewPr snapToGrid="0">
      <p:cViewPr varScale="1">
        <p:scale>
          <a:sx n="93" d="100"/>
          <a:sy n="93" d="100"/>
        </p:scale>
        <p:origin x="68" y="156"/>
      </p:cViewPr>
      <p:guideLst>
        <p:guide orient="horz" pos="2863"/>
        <p:guide pos="2661"/>
        <p:guide pos="5029"/>
      </p:guideLst>
    </p:cSldViewPr>
  </p:slideViewPr>
  <p:notesTextViewPr>
    <p:cViewPr>
      <p:scale>
        <a:sx n="1" d="1"/>
        <a:sy n="1" d="1"/>
      </p:scale>
      <p:origin x="0" y="0"/>
    </p:cViewPr>
  </p:notesTextViewPr>
  <p:sorterViewPr>
    <p:cViewPr>
      <p:scale>
        <a:sx n="100" d="100"/>
        <a:sy n="100" d="100"/>
      </p:scale>
      <p:origin x="0" y="-22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37448"/>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5" name="任意多边形 34"/>
          <p:cNvSpPr>
            <a:spLocks/>
          </p:cNvSpPr>
          <p:nvPr/>
        </p:nvSpPr>
        <p:spPr bwMode="auto">
          <a:xfrm rot="20982121">
            <a:off x="11624365" y="6405370"/>
            <a:ext cx="607219" cy="499657"/>
          </a:xfrm>
          <a:custGeom>
            <a:avLst/>
            <a:gdLst>
              <a:gd name="connsiteX0" fmla="*/ 535461 w 607219"/>
              <a:gd name="connsiteY0" fmla="*/ 0 h 499657"/>
              <a:gd name="connsiteX1" fmla="*/ 607219 w 607219"/>
              <a:gd name="connsiteY1" fmla="*/ 55763 h 499657"/>
              <a:gd name="connsiteX2" fmla="*/ 526566 w 607219"/>
              <a:gd name="connsiteY2" fmla="*/ 499657 h 499657"/>
              <a:gd name="connsiteX3" fmla="*/ 0 w 607219"/>
              <a:gd name="connsiteY3" fmla="*/ 403983 h 499657"/>
            </a:gdLst>
            <a:ahLst/>
            <a:cxnLst>
              <a:cxn ang="0">
                <a:pos x="connsiteX0" y="connsiteY0"/>
              </a:cxn>
              <a:cxn ang="0">
                <a:pos x="connsiteX1" y="connsiteY1"/>
              </a:cxn>
              <a:cxn ang="0">
                <a:pos x="connsiteX2" y="connsiteY2"/>
              </a:cxn>
              <a:cxn ang="0">
                <a:pos x="connsiteX3" y="connsiteY3"/>
              </a:cxn>
            </a:cxnLst>
            <a:rect l="l" t="t" r="r" b="b"/>
            <a:pathLst>
              <a:path w="607219" h="499657">
                <a:moveTo>
                  <a:pt x="535461" y="0"/>
                </a:moveTo>
                <a:lnTo>
                  <a:pt x="607219" y="55763"/>
                </a:lnTo>
                <a:lnTo>
                  <a:pt x="526566" y="499657"/>
                </a:lnTo>
                <a:lnTo>
                  <a:pt x="0" y="403983"/>
                </a:lnTo>
                <a:close/>
              </a:path>
            </a:pathLst>
          </a:custGeom>
          <a:solidFill>
            <a:srgbClr val="4CA8F5"/>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2" name="组合 1"/>
          <p:cNvGrpSpPr/>
          <p:nvPr userDrawn="1"/>
        </p:nvGrpSpPr>
        <p:grpSpPr>
          <a:xfrm>
            <a:off x="-167145" y="-125356"/>
            <a:ext cx="896107" cy="1409609"/>
            <a:chOff x="-167145" y="-125356"/>
            <a:chExt cx="896107" cy="1409609"/>
          </a:xfrm>
        </p:grpSpPr>
        <p:sp>
          <p:nvSpPr>
            <p:cNvPr id="7" name="任意多边形 6"/>
            <p:cNvSpPr/>
            <p:nvPr userDrawn="1"/>
          </p:nvSpPr>
          <p:spPr>
            <a:xfrm rot="20192637" flipV="1">
              <a:off x="-43237" y="674264"/>
              <a:ext cx="443725" cy="609989"/>
            </a:xfrm>
            <a:custGeom>
              <a:avLst/>
              <a:gdLst>
                <a:gd name="connsiteX0" fmla="*/ 0 w 903191"/>
                <a:gd name="connsiteY0" fmla="*/ 605667 h 1241618"/>
                <a:gd name="connsiteX1" fmla="*/ 426460 w 903191"/>
                <a:gd name="connsiteY1" fmla="*/ 1241618 h 1241618"/>
                <a:gd name="connsiteX2" fmla="*/ 903191 w 903191"/>
                <a:gd name="connsiteY2" fmla="*/ 0 h 1241618"/>
              </a:gdLst>
              <a:ahLst/>
              <a:cxnLst>
                <a:cxn ang="0">
                  <a:pos x="connsiteX0" y="connsiteY0"/>
                </a:cxn>
                <a:cxn ang="0">
                  <a:pos x="connsiteX1" y="connsiteY1"/>
                </a:cxn>
                <a:cxn ang="0">
                  <a:pos x="connsiteX2" y="connsiteY2"/>
                </a:cxn>
              </a:cxnLst>
              <a:rect l="l" t="t" r="r" b="b"/>
              <a:pathLst>
                <a:path w="903191" h="1241618">
                  <a:moveTo>
                    <a:pt x="0" y="605667"/>
                  </a:moveTo>
                  <a:lnTo>
                    <a:pt x="426460" y="1241618"/>
                  </a:lnTo>
                  <a:lnTo>
                    <a:pt x="903191" y="0"/>
                  </a:lnTo>
                  <a:close/>
                </a:path>
              </a:pathLst>
            </a:custGeom>
            <a:solidFill>
              <a:srgbClr val="FF8352"/>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7"/>
            <p:cNvSpPr/>
            <p:nvPr userDrawn="1"/>
          </p:nvSpPr>
          <p:spPr>
            <a:xfrm rot="3369287" flipV="1">
              <a:off x="518294" y="-111286"/>
              <a:ext cx="192180" cy="229156"/>
            </a:xfrm>
            <a:custGeom>
              <a:avLst/>
              <a:gdLst>
                <a:gd name="connsiteX0" fmla="*/ 0 w 192180"/>
                <a:gd name="connsiteY0" fmla="*/ 0 h 229156"/>
                <a:gd name="connsiteX1" fmla="*/ 153668 w 192180"/>
                <a:gd name="connsiteY1" fmla="*/ 229156 h 229156"/>
                <a:gd name="connsiteX2" fmla="*/ 192180 w 192180"/>
                <a:gd name="connsiteY2" fmla="*/ 128854 h 229156"/>
                <a:gd name="connsiteX3" fmla="*/ 0 w 192180"/>
                <a:gd name="connsiteY3" fmla="*/ 0 h 229156"/>
              </a:gdLst>
              <a:ahLst/>
              <a:cxnLst>
                <a:cxn ang="0">
                  <a:pos x="connsiteX0" y="connsiteY0"/>
                </a:cxn>
                <a:cxn ang="0">
                  <a:pos x="connsiteX1" y="connsiteY1"/>
                </a:cxn>
                <a:cxn ang="0">
                  <a:pos x="connsiteX2" y="connsiteY2"/>
                </a:cxn>
                <a:cxn ang="0">
                  <a:pos x="connsiteX3" y="connsiteY3"/>
                </a:cxn>
              </a:cxnLst>
              <a:rect l="l" t="t" r="r" b="b"/>
              <a:pathLst>
                <a:path w="192180" h="229156">
                  <a:moveTo>
                    <a:pt x="0" y="0"/>
                  </a:moveTo>
                  <a:lnTo>
                    <a:pt x="153668" y="229156"/>
                  </a:lnTo>
                  <a:lnTo>
                    <a:pt x="192180" y="128854"/>
                  </a:lnTo>
                  <a:lnTo>
                    <a:pt x="0" y="0"/>
                  </a:lnTo>
                  <a:close/>
                </a:path>
              </a:pathLst>
            </a:custGeom>
            <a:solidFill>
              <a:srgbClr val="5DD1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9" name="任意多边形 8"/>
            <p:cNvSpPr/>
            <p:nvPr userDrawn="1"/>
          </p:nvSpPr>
          <p:spPr>
            <a:xfrm rot="3369287" flipV="1">
              <a:off x="257384" y="-77464"/>
              <a:ext cx="450727" cy="354943"/>
            </a:xfrm>
            <a:custGeom>
              <a:avLst/>
              <a:gdLst>
                <a:gd name="connsiteX0" fmla="*/ 0 w 450727"/>
                <a:gd name="connsiteY0" fmla="*/ 43766 h 354943"/>
                <a:gd name="connsiteX1" fmla="*/ 122263 w 450727"/>
                <a:gd name="connsiteY1" fmla="*/ 226089 h 354943"/>
                <a:gd name="connsiteX2" fmla="*/ 314443 w 450727"/>
                <a:gd name="connsiteY2" fmla="*/ 354943 h 354943"/>
                <a:gd name="connsiteX3" fmla="*/ 450727 w 450727"/>
                <a:gd name="connsiteY3" fmla="*/ 0 h 354943"/>
                <a:gd name="connsiteX4" fmla="*/ 0 w 450727"/>
                <a:gd name="connsiteY4" fmla="*/ 43766 h 354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27" h="354943">
                  <a:moveTo>
                    <a:pt x="0" y="43766"/>
                  </a:moveTo>
                  <a:lnTo>
                    <a:pt x="122263" y="226089"/>
                  </a:lnTo>
                  <a:lnTo>
                    <a:pt x="314443" y="354943"/>
                  </a:lnTo>
                  <a:lnTo>
                    <a:pt x="450727" y="0"/>
                  </a:lnTo>
                  <a:lnTo>
                    <a:pt x="0" y="43766"/>
                  </a:lnTo>
                  <a:close/>
                </a:path>
              </a:pathLst>
            </a:custGeom>
            <a:solidFill>
              <a:srgbClr val="CA5D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0" name="任意多边形 9"/>
            <p:cNvSpPr/>
            <p:nvPr userDrawn="1"/>
          </p:nvSpPr>
          <p:spPr>
            <a:xfrm rot="3369287" flipV="1">
              <a:off x="-285909" y="252268"/>
              <a:ext cx="659473" cy="337982"/>
            </a:xfrm>
            <a:custGeom>
              <a:avLst/>
              <a:gdLst>
                <a:gd name="connsiteX0" fmla="*/ 0 w 659473"/>
                <a:gd name="connsiteY0" fmla="*/ 308335 h 337982"/>
                <a:gd name="connsiteX1" fmla="*/ 608384 w 659473"/>
                <a:gd name="connsiteY1" fmla="*/ 337982 h 337982"/>
                <a:gd name="connsiteX2" fmla="*/ 659473 w 659473"/>
                <a:gd name="connsiteY2" fmla="*/ 204924 h 337982"/>
                <a:gd name="connsiteX3" fmla="*/ 459800 w 659473"/>
                <a:gd name="connsiteY3" fmla="*/ 0 h 337982"/>
                <a:gd name="connsiteX4" fmla="*/ 0 w 659473"/>
                <a:gd name="connsiteY4" fmla="*/ 308335 h 33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73" h="337982">
                  <a:moveTo>
                    <a:pt x="0" y="308335"/>
                  </a:moveTo>
                  <a:lnTo>
                    <a:pt x="608384" y="337982"/>
                  </a:lnTo>
                  <a:lnTo>
                    <a:pt x="659473" y="204924"/>
                  </a:lnTo>
                  <a:lnTo>
                    <a:pt x="459800" y="0"/>
                  </a:lnTo>
                  <a:lnTo>
                    <a:pt x="0" y="308335"/>
                  </a:lnTo>
                  <a:close/>
                </a:path>
              </a:pathLst>
            </a:custGeom>
            <a:solidFill>
              <a:srgbClr val="3BD19C"/>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1" name="任意多边形 10"/>
            <p:cNvSpPr/>
            <p:nvPr userDrawn="1"/>
          </p:nvSpPr>
          <p:spPr>
            <a:xfrm rot="3369287" flipV="1">
              <a:off x="-99898" y="83472"/>
              <a:ext cx="676896" cy="270416"/>
            </a:xfrm>
            <a:custGeom>
              <a:avLst/>
              <a:gdLst>
                <a:gd name="connsiteX0" fmla="*/ 0 w 676896"/>
                <a:gd name="connsiteY0" fmla="*/ 45943 h 270416"/>
                <a:gd name="connsiteX1" fmla="*/ 150528 w 676896"/>
                <a:gd name="connsiteY1" fmla="*/ 270416 h 270416"/>
                <a:gd name="connsiteX2" fmla="*/ 601255 w 676896"/>
                <a:gd name="connsiteY2" fmla="*/ 226650 h 270416"/>
                <a:gd name="connsiteX3" fmla="*/ 676896 w 676896"/>
                <a:gd name="connsiteY3" fmla="*/ 29647 h 270416"/>
                <a:gd name="connsiteX4" fmla="*/ 68512 w 676896"/>
                <a:gd name="connsiteY4" fmla="*/ 0 h 270416"/>
                <a:gd name="connsiteX5" fmla="*/ 0 w 676896"/>
                <a:gd name="connsiteY5" fmla="*/ 45943 h 2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96" h="270416">
                  <a:moveTo>
                    <a:pt x="0" y="45943"/>
                  </a:moveTo>
                  <a:lnTo>
                    <a:pt x="150528" y="270416"/>
                  </a:lnTo>
                  <a:lnTo>
                    <a:pt x="601255" y="226650"/>
                  </a:lnTo>
                  <a:lnTo>
                    <a:pt x="676896" y="29647"/>
                  </a:lnTo>
                  <a:lnTo>
                    <a:pt x="68512" y="0"/>
                  </a:lnTo>
                  <a:lnTo>
                    <a:pt x="0" y="45943"/>
                  </a:lnTo>
                  <a:close/>
                </a:path>
              </a:pathLst>
            </a:custGeom>
            <a:solidFill>
              <a:srgbClr val="FC5874"/>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任意多边形 11"/>
            <p:cNvSpPr/>
            <p:nvPr userDrawn="1"/>
          </p:nvSpPr>
          <p:spPr>
            <a:xfrm rot="3369287" flipV="1">
              <a:off x="-126428" y="563862"/>
              <a:ext cx="374879" cy="456313"/>
            </a:xfrm>
            <a:custGeom>
              <a:avLst/>
              <a:gdLst>
                <a:gd name="connsiteX0" fmla="*/ 0 w 374879"/>
                <a:gd name="connsiteY0" fmla="*/ 251389 h 456313"/>
                <a:gd name="connsiteX1" fmla="*/ 199673 w 374879"/>
                <a:gd name="connsiteY1" fmla="*/ 456313 h 456313"/>
                <a:gd name="connsiteX2" fmla="*/ 374879 w 374879"/>
                <a:gd name="connsiteY2" fmla="*/ 0 h 456313"/>
                <a:gd name="connsiteX3" fmla="*/ 0 w 374879"/>
                <a:gd name="connsiteY3" fmla="*/ 251389 h 456313"/>
              </a:gdLst>
              <a:ahLst/>
              <a:cxnLst>
                <a:cxn ang="0">
                  <a:pos x="connsiteX0" y="connsiteY0"/>
                </a:cxn>
                <a:cxn ang="0">
                  <a:pos x="connsiteX1" y="connsiteY1"/>
                </a:cxn>
                <a:cxn ang="0">
                  <a:pos x="connsiteX2" y="connsiteY2"/>
                </a:cxn>
                <a:cxn ang="0">
                  <a:pos x="connsiteX3" y="connsiteY3"/>
                </a:cxn>
              </a:cxnLst>
              <a:rect l="l" t="t" r="r" b="b"/>
              <a:pathLst>
                <a:path w="374879" h="456313">
                  <a:moveTo>
                    <a:pt x="0" y="251389"/>
                  </a:moveTo>
                  <a:lnTo>
                    <a:pt x="199673" y="456313"/>
                  </a:lnTo>
                  <a:lnTo>
                    <a:pt x="374879" y="0"/>
                  </a:lnTo>
                  <a:lnTo>
                    <a:pt x="0" y="251389"/>
                  </a:lnTo>
                  <a:close/>
                </a:path>
              </a:pathLst>
            </a:custGeom>
            <a:solidFill>
              <a:srgbClr val="42B0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14" name="文本框 13"/>
          <p:cNvSpPr txBox="1"/>
          <p:nvPr/>
        </p:nvSpPr>
        <p:spPr>
          <a:xfrm>
            <a:off x="625774" y="399870"/>
            <a:ext cx="5048177" cy="584775"/>
          </a:xfrm>
          <a:prstGeom prst="rect">
            <a:avLst/>
          </a:prstGeom>
        </p:spPr>
        <p:txBody>
          <a:bodyPr wrap="none">
            <a:spAutoFit/>
          </a:bodyPr>
          <a:lstStyle>
            <a:defPPr>
              <a:defRPr lang="zh-CN"/>
            </a:defPPr>
            <a:lvl1pPr>
              <a:defRPr sz="2400">
                <a:gradFill>
                  <a:gsLst>
                    <a:gs pos="0">
                      <a:srgbClr val="32D8C2"/>
                    </a:gs>
                    <a:gs pos="100000">
                      <a:srgbClr val="52AFFD"/>
                    </a:gs>
                  </a:gsLst>
                  <a:lin ang="5400000" scaled="1"/>
                </a:gradFill>
                <a:latin typeface="方正中等线繁体" panose="03000509000000000000" pitchFamily="65" charset="-122"/>
                <a:ea typeface="方正中等线繁体" panose="03000509000000000000" pitchFamily="65" charset="-122"/>
              </a:defRPr>
            </a:lvl1pPr>
          </a:lstStyle>
          <a:p>
            <a:r>
              <a:rPr lang="en-US" altLang="zh-CN" sz="3200" dirty="0">
                <a:solidFill>
                  <a:srgbClr val="231815"/>
                </a:solidFill>
              </a:rPr>
              <a:t>BUSINSS INFOGRAPHICS</a:t>
            </a:r>
            <a:endParaRPr lang="zh-CN" altLang="en-US" sz="3200" dirty="0">
              <a:solidFill>
                <a:srgbClr val="231815"/>
              </a:solidFill>
            </a:endParaRPr>
          </a:p>
        </p:txBody>
      </p:sp>
      <p:grpSp>
        <p:nvGrpSpPr>
          <p:cNvPr id="15" name="组合 14"/>
          <p:cNvGrpSpPr/>
          <p:nvPr userDrawn="1"/>
        </p:nvGrpSpPr>
        <p:grpSpPr>
          <a:xfrm>
            <a:off x="752285" y="309746"/>
            <a:ext cx="4795155" cy="765022"/>
            <a:chOff x="693323" y="309746"/>
            <a:chExt cx="4795155" cy="765022"/>
          </a:xfrm>
        </p:grpSpPr>
        <p:cxnSp>
          <p:nvCxnSpPr>
            <p:cNvPr id="16" name="直接连接符 15"/>
            <p:cNvCxnSpPr/>
            <p:nvPr/>
          </p:nvCxnSpPr>
          <p:spPr>
            <a:xfrm>
              <a:off x="693323" y="1074768"/>
              <a:ext cx="47951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93323" y="309746"/>
              <a:ext cx="47951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任意多边形 30"/>
          <p:cNvSpPr>
            <a:spLocks/>
          </p:cNvSpPr>
          <p:nvPr userDrawn="1"/>
        </p:nvSpPr>
        <p:spPr bwMode="auto">
          <a:xfrm rot="20982121">
            <a:off x="11139970" y="6613921"/>
            <a:ext cx="430546" cy="263289"/>
          </a:xfrm>
          <a:custGeom>
            <a:avLst/>
            <a:gdLst>
              <a:gd name="connsiteX0" fmla="*/ 224673 w 430546"/>
              <a:gd name="connsiteY0" fmla="*/ 0 h 263289"/>
              <a:gd name="connsiteX1" fmla="*/ 430546 w 430546"/>
              <a:gd name="connsiteY1" fmla="*/ 159806 h 263289"/>
              <a:gd name="connsiteX2" fmla="*/ 293265 w 430546"/>
              <a:gd name="connsiteY2" fmla="*/ 263289 h 263289"/>
              <a:gd name="connsiteX3" fmla="*/ 67042 w 430546"/>
              <a:gd name="connsiteY3" fmla="*/ 222185 h 263289"/>
              <a:gd name="connsiteX4" fmla="*/ 0 w 430546"/>
              <a:gd name="connsiteY4" fmla="*/ 170105 h 26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546" h="263289">
                <a:moveTo>
                  <a:pt x="224673" y="0"/>
                </a:moveTo>
                <a:lnTo>
                  <a:pt x="430546" y="159806"/>
                </a:lnTo>
                <a:lnTo>
                  <a:pt x="293265" y="263289"/>
                </a:lnTo>
                <a:lnTo>
                  <a:pt x="67042" y="222185"/>
                </a:lnTo>
                <a:lnTo>
                  <a:pt x="0" y="170105"/>
                </a:lnTo>
                <a:close/>
              </a:path>
            </a:pathLst>
          </a:custGeom>
          <a:solidFill>
            <a:srgbClr val="F6EB33"/>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0" name="任意多边形 29"/>
          <p:cNvSpPr>
            <a:spLocks/>
          </p:cNvSpPr>
          <p:nvPr userDrawn="1"/>
        </p:nvSpPr>
        <p:spPr bwMode="auto">
          <a:xfrm rot="20982121">
            <a:off x="11112143" y="6819289"/>
            <a:ext cx="109671" cy="52080"/>
          </a:xfrm>
          <a:custGeom>
            <a:avLst/>
            <a:gdLst>
              <a:gd name="connsiteX0" fmla="*/ 42630 w 109671"/>
              <a:gd name="connsiteY0" fmla="*/ 0 h 52080"/>
              <a:gd name="connsiteX1" fmla="*/ 109671 w 109671"/>
              <a:gd name="connsiteY1" fmla="*/ 52080 h 52080"/>
              <a:gd name="connsiteX2" fmla="*/ 0 w 109671"/>
              <a:gd name="connsiteY2" fmla="*/ 32153 h 52080"/>
            </a:gdLst>
            <a:ahLst/>
            <a:cxnLst>
              <a:cxn ang="0">
                <a:pos x="connsiteX0" y="connsiteY0"/>
              </a:cxn>
              <a:cxn ang="0">
                <a:pos x="connsiteX1" y="connsiteY1"/>
              </a:cxn>
              <a:cxn ang="0">
                <a:pos x="connsiteX2" y="connsiteY2"/>
              </a:cxn>
            </a:cxnLst>
            <a:rect l="l" t="t" r="r" b="b"/>
            <a:pathLst>
              <a:path w="109671" h="52080">
                <a:moveTo>
                  <a:pt x="42630" y="0"/>
                </a:moveTo>
                <a:lnTo>
                  <a:pt x="109671" y="52080"/>
                </a:lnTo>
                <a:lnTo>
                  <a:pt x="0" y="32153"/>
                </a:lnTo>
                <a:close/>
              </a:path>
            </a:pathLst>
          </a:custGeom>
          <a:solidFill>
            <a:srgbClr val="F8960A"/>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21" name="Freeform 12"/>
          <p:cNvSpPr>
            <a:spLocks/>
          </p:cNvSpPr>
          <p:nvPr userDrawn="1"/>
        </p:nvSpPr>
        <p:spPr bwMode="auto">
          <a:xfrm rot="20982121">
            <a:off x="11567407" y="6553649"/>
            <a:ext cx="383318" cy="276287"/>
          </a:xfrm>
          <a:custGeom>
            <a:avLst/>
            <a:gdLst>
              <a:gd name="T0" fmla="*/ 425 w 836"/>
              <a:gd name="T1" fmla="*/ 0 h 778"/>
              <a:gd name="T2" fmla="*/ 0 w 836"/>
              <a:gd name="T3" fmla="*/ 414 h 778"/>
              <a:gd name="T4" fmla="*/ 361 w 836"/>
              <a:gd name="T5" fmla="*/ 778 h 778"/>
              <a:gd name="T6" fmla="*/ 460 w 836"/>
              <a:gd name="T7" fmla="*/ 778 h 778"/>
              <a:gd name="T8" fmla="*/ 836 w 836"/>
              <a:gd name="T9" fmla="*/ 413 h 778"/>
              <a:gd name="T10" fmla="*/ 425 w 836"/>
              <a:gd name="T11" fmla="*/ 0 h 778"/>
            </a:gdLst>
            <a:ahLst/>
            <a:cxnLst>
              <a:cxn ang="0">
                <a:pos x="T0" y="T1"/>
              </a:cxn>
              <a:cxn ang="0">
                <a:pos x="T2" y="T3"/>
              </a:cxn>
              <a:cxn ang="0">
                <a:pos x="T4" y="T5"/>
              </a:cxn>
              <a:cxn ang="0">
                <a:pos x="T6" y="T7"/>
              </a:cxn>
              <a:cxn ang="0">
                <a:pos x="T8" y="T9"/>
              </a:cxn>
              <a:cxn ang="0">
                <a:pos x="T10" y="T11"/>
              </a:cxn>
            </a:cxnLst>
            <a:rect l="0" t="0" r="r" b="b"/>
            <a:pathLst>
              <a:path w="836" h="778">
                <a:moveTo>
                  <a:pt x="425" y="0"/>
                </a:moveTo>
                <a:lnTo>
                  <a:pt x="0" y="414"/>
                </a:lnTo>
                <a:lnTo>
                  <a:pt x="361" y="778"/>
                </a:lnTo>
                <a:lnTo>
                  <a:pt x="460" y="778"/>
                </a:lnTo>
                <a:lnTo>
                  <a:pt x="836" y="413"/>
                </a:lnTo>
                <a:lnTo>
                  <a:pt x="425" y="0"/>
                </a:lnTo>
                <a:close/>
              </a:path>
            </a:pathLst>
          </a:custGeom>
          <a:solidFill>
            <a:srgbClr val="3AD17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任意多边形 32"/>
          <p:cNvSpPr>
            <a:spLocks/>
          </p:cNvSpPr>
          <p:nvPr userDrawn="1"/>
        </p:nvSpPr>
        <p:spPr bwMode="auto">
          <a:xfrm rot="20982121">
            <a:off x="11446131" y="6731223"/>
            <a:ext cx="302803" cy="129265"/>
          </a:xfrm>
          <a:custGeom>
            <a:avLst/>
            <a:gdLst>
              <a:gd name="connsiteX0" fmla="*/ 137279 w 302803"/>
              <a:gd name="connsiteY0" fmla="*/ 0 h 129265"/>
              <a:gd name="connsiteX1" fmla="*/ 302803 w 302803"/>
              <a:gd name="connsiteY1" fmla="*/ 129265 h 129265"/>
              <a:gd name="connsiteX2" fmla="*/ 141904 w 302803"/>
              <a:gd name="connsiteY2" fmla="*/ 129265 h 129265"/>
              <a:gd name="connsiteX3" fmla="*/ 0 w 302803"/>
              <a:gd name="connsiteY3" fmla="*/ 103482 h 129265"/>
            </a:gdLst>
            <a:ahLst/>
            <a:cxnLst>
              <a:cxn ang="0">
                <a:pos x="connsiteX0" y="connsiteY0"/>
              </a:cxn>
              <a:cxn ang="0">
                <a:pos x="connsiteX1" y="connsiteY1"/>
              </a:cxn>
              <a:cxn ang="0">
                <a:pos x="connsiteX2" y="connsiteY2"/>
              </a:cxn>
              <a:cxn ang="0">
                <a:pos x="connsiteX3" y="connsiteY3"/>
              </a:cxn>
            </a:cxnLst>
            <a:rect l="l" t="t" r="r" b="b"/>
            <a:pathLst>
              <a:path w="302803" h="129265">
                <a:moveTo>
                  <a:pt x="137279" y="0"/>
                </a:moveTo>
                <a:lnTo>
                  <a:pt x="302803" y="129265"/>
                </a:lnTo>
                <a:lnTo>
                  <a:pt x="141904" y="129265"/>
                </a:lnTo>
                <a:lnTo>
                  <a:pt x="0" y="103482"/>
                </a:lnTo>
                <a:close/>
              </a:path>
            </a:pathLst>
          </a:custGeom>
          <a:solidFill>
            <a:srgbClr val="CFE217"/>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Tree>
    <p:extLst>
      <p:ext uri="{BB962C8B-B14F-4D97-AF65-F5344CB8AC3E}">
        <p14:creationId xmlns:p14="http://schemas.microsoft.com/office/powerpoint/2010/main" val="3475889253"/>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 fill="hold" nodeType="withEffect" p14:presetBounceEnd="80000">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14:bounceEnd="8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80000">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accel="10000" fill="hold" grpId="0" nodeType="withEffect" p14:presetBounceEnd="80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80000">
                                          <p:cBhvr additive="base">
                                            <p:cTn id="11" dur="500" fill="hold"/>
                                            <p:tgtEl>
                                              <p:spTgt spid="21"/>
                                            </p:tgtEl>
                                            <p:attrNameLst>
                                              <p:attrName>ppt_x</p:attrName>
                                            </p:attrNameLst>
                                          </p:cBhvr>
                                          <p:tavLst>
                                            <p:tav tm="0">
                                              <p:val>
                                                <p:strVal val="1+#ppt_w/2"/>
                                              </p:val>
                                            </p:tav>
                                            <p:tav tm="100000">
                                              <p:val>
                                                <p:strVal val="#ppt_x"/>
                                              </p:val>
                                            </p:tav>
                                          </p:tavLst>
                                        </p:anim>
                                        <p:anim calcmode="lin" valueType="num" p14:bounceEnd="80000">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6" accel="10000" fill="hold" grpId="0" nodeType="withEffect" p14:presetBounceEnd="80000">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14:bounceEnd="80000">
                                          <p:cBhvr additive="base">
                                            <p:cTn id="15" dur="500" fill="hold"/>
                                            <p:tgtEl>
                                              <p:spTgt spid="35"/>
                                            </p:tgtEl>
                                            <p:attrNameLst>
                                              <p:attrName>ppt_x</p:attrName>
                                            </p:attrNameLst>
                                          </p:cBhvr>
                                          <p:tavLst>
                                            <p:tav tm="0">
                                              <p:val>
                                                <p:strVal val="1+#ppt_w/2"/>
                                              </p:val>
                                            </p:tav>
                                            <p:tav tm="100000">
                                              <p:val>
                                                <p:strVal val="#ppt_x"/>
                                              </p:val>
                                            </p:tav>
                                          </p:tavLst>
                                        </p:anim>
                                        <p:anim calcmode="lin" valueType="num" p14:bounceEnd="80000">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6" accel="10000" fill="hold" grpId="0" nodeType="withEffect" p14:presetBounceEnd="80000">
                                      <p:stCondLst>
                                        <p:cond delay="500"/>
                                      </p:stCondLst>
                                      <p:childTnLst>
                                        <p:set>
                                          <p:cBhvr>
                                            <p:cTn id="18" dur="1" fill="hold">
                                              <p:stCondLst>
                                                <p:cond delay="0"/>
                                              </p:stCondLst>
                                            </p:cTn>
                                            <p:tgtEl>
                                              <p:spTgt spid="31"/>
                                            </p:tgtEl>
                                            <p:attrNameLst>
                                              <p:attrName>style.visibility</p:attrName>
                                            </p:attrNameLst>
                                          </p:cBhvr>
                                          <p:to>
                                            <p:strVal val="visible"/>
                                          </p:to>
                                        </p:set>
                                        <p:anim calcmode="lin" valueType="num" p14:bounceEnd="80000">
                                          <p:cBhvr additive="base">
                                            <p:cTn id="19" dur="500" fill="hold"/>
                                            <p:tgtEl>
                                              <p:spTgt spid="31"/>
                                            </p:tgtEl>
                                            <p:attrNameLst>
                                              <p:attrName>ppt_x</p:attrName>
                                            </p:attrNameLst>
                                          </p:cBhvr>
                                          <p:tavLst>
                                            <p:tav tm="0">
                                              <p:val>
                                                <p:strVal val="1+#ppt_w/2"/>
                                              </p:val>
                                            </p:tav>
                                            <p:tav tm="100000">
                                              <p:val>
                                                <p:strVal val="#ppt_x"/>
                                              </p:val>
                                            </p:tav>
                                          </p:tavLst>
                                        </p:anim>
                                        <p:anim calcmode="lin" valueType="num" p14:bounceEnd="80000">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6" accel="10000" fill="hold" grpId="0" nodeType="withEffect" p14:presetBounceEnd="80000">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14:bounceEnd="80000">
                                          <p:cBhvr additive="base">
                                            <p:cTn id="23" dur="500" fill="hold"/>
                                            <p:tgtEl>
                                              <p:spTgt spid="33"/>
                                            </p:tgtEl>
                                            <p:attrNameLst>
                                              <p:attrName>ppt_x</p:attrName>
                                            </p:attrNameLst>
                                          </p:cBhvr>
                                          <p:tavLst>
                                            <p:tav tm="0">
                                              <p:val>
                                                <p:strVal val="1+#ppt_w/2"/>
                                              </p:val>
                                            </p:tav>
                                            <p:tav tm="100000">
                                              <p:val>
                                                <p:strVal val="#ppt_x"/>
                                              </p:val>
                                            </p:tav>
                                          </p:tavLst>
                                        </p:anim>
                                        <p:anim calcmode="lin" valueType="num" p14:bounceEnd="80000">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6" accel="10000" fill="hold" grpId="0" nodeType="withEffect" p14:presetBounceEnd="80000">
                                      <p:stCondLst>
                                        <p:cond delay="500"/>
                                      </p:stCondLst>
                                      <p:childTnLst>
                                        <p:set>
                                          <p:cBhvr>
                                            <p:cTn id="26" dur="1" fill="hold">
                                              <p:stCondLst>
                                                <p:cond delay="0"/>
                                              </p:stCondLst>
                                            </p:cTn>
                                            <p:tgtEl>
                                              <p:spTgt spid="30"/>
                                            </p:tgtEl>
                                            <p:attrNameLst>
                                              <p:attrName>style.visibility</p:attrName>
                                            </p:attrNameLst>
                                          </p:cBhvr>
                                          <p:to>
                                            <p:strVal val="visible"/>
                                          </p:to>
                                        </p:set>
                                        <p:anim calcmode="lin" valueType="num" p14:bounceEnd="80000">
                                          <p:cBhvr additive="base">
                                            <p:cTn id="27" dur="500" fill="hold"/>
                                            <p:tgtEl>
                                              <p:spTgt spid="30"/>
                                            </p:tgtEl>
                                            <p:attrNameLst>
                                              <p:attrName>ppt_x</p:attrName>
                                            </p:attrNameLst>
                                          </p:cBhvr>
                                          <p:tavLst>
                                            <p:tav tm="0">
                                              <p:val>
                                                <p:strVal val="1+#ppt_w/2"/>
                                              </p:val>
                                            </p:tav>
                                            <p:tav tm="100000">
                                              <p:val>
                                                <p:strVal val="#ppt_x"/>
                                              </p:val>
                                            </p:tav>
                                          </p:tavLst>
                                        </p:anim>
                                        <p:anim calcmode="lin" valueType="num" p14:bounceEnd="80000">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6" presetClass="entr" presetSubtype="0" fill="hold" grpId="0" nodeType="withEffect">
                                      <p:stCondLst>
                                        <p:cond delay="800"/>
                                      </p:stCondLst>
                                      <p:iterate type="lt">
                                        <p:tmPct val="10000"/>
                                      </p:iterate>
                                      <p:childTnLst>
                                        <p:set>
                                          <p:cBhvr>
                                            <p:cTn id="30" dur="1" fill="hold">
                                              <p:stCondLst>
                                                <p:cond delay="0"/>
                                              </p:stCondLst>
                                            </p:cTn>
                                            <p:tgtEl>
                                              <p:spTgt spid="14"/>
                                            </p:tgtEl>
                                            <p:attrNameLst>
                                              <p:attrName>style.visibility</p:attrName>
                                            </p:attrNameLst>
                                          </p:cBhvr>
                                          <p:to>
                                            <p:strVal val="visible"/>
                                          </p:to>
                                        </p:set>
                                        <p:animEffect transition="in" filter="wipe(down)">
                                          <p:cBhvr>
                                            <p:cTn id="31" dur="145">
                                              <p:stCondLst>
                                                <p:cond delay="0"/>
                                              </p:stCondLst>
                                            </p:cTn>
                                            <p:tgtEl>
                                              <p:spTgt spid="14"/>
                                            </p:tgtEl>
                                          </p:cBhvr>
                                        </p:animEffect>
                                        <p:anim calcmode="lin" valueType="num">
                                          <p:cBhvr>
                                            <p:cTn id="32" dur="45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3" dur="16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4" dur="166" tmFilter="0, 0; 0.125,0.2665; 0.25,0.4; 0.375,0.465; 0.5,0.5;  0.625,0.535; 0.75,0.6; 0.875,0.7335; 1,1">
                                              <p:stCondLst>
                                                <p:cond delay="166"/>
                                              </p:stCondLst>
                                            </p:cTn>
                                            <p:tgtEl>
                                              <p:spTgt spid="14"/>
                                            </p:tgtEl>
                                            <p:attrNameLst>
                                              <p:attrName>ppt_y</p:attrName>
                                            </p:attrNameLst>
                                          </p:cBhvr>
                                          <p:tavLst>
                                            <p:tav tm="0" fmla="#ppt_y-sin(pi*$)/9">
                                              <p:val>
                                                <p:fltVal val="0"/>
                                              </p:val>
                                            </p:tav>
                                            <p:tav tm="100000">
                                              <p:val>
                                                <p:fltVal val="1"/>
                                              </p:val>
                                            </p:tav>
                                          </p:tavLst>
                                        </p:anim>
                                        <p:anim calcmode="lin" valueType="num">
                                          <p:cBhvr>
                                            <p:cTn id="35" dur="83" tmFilter="0, 0; 0.125,0.2665; 0.25,0.4; 0.375,0.465; 0.5,0.5;  0.625,0.535; 0.75,0.6; 0.875,0.7335; 1,1">
                                              <p:stCondLst>
                                                <p:cond delay="331"/>
                                              </p:stCondLst>
                                            </p:cTn>
                                            <p:tgtEl>
                                              <p:spTgt spid="14"/>
                                            </p:tgtEl>
                                            <p:attrNameLst>
                                              <p:attrName>ppt_y</p:attrName>
                                            </p:attrNameLst>
                                          </p:cBhvr>
                                          <p:tavLst>
                                            <p:tav tm="0" fmla="#ppt_y-sin(pi*$)/27">
                                              <p:val>
                                                <p:fltVal val="0"/>
                                              </p:val>
                                            </p:tav>
                                            <p:tav tm="100000">
                                              <p:val>
                                                <p:fltVal val="1"/>
                                              </p:val>
                                            </p:tav>
                                          </p:tavLst>
                                        </p:anim>
                                        <p:anim calcmode="lin" valueType="num">
                                          <p:cBhvr>
                                            <p:cTn id="36" dur="41" tmFilter="0, 0; 0.125,0.2665; 0.25,0.4; 0.375,0.465; 0.5,0.5;  0.625,0.535; 0.75,0.6; 0.875,0.7335; 1,1">
                                              <p:stCondLst>
                                                <p:cond delay="414"/>
                                              </p:stCondLst>
                                            </p:cTn>
                                            <p:tgtEl>
                                              <p:spTgt spid="14"/>
                                            </p:tgtEl>
                                            <p:attrNameLst>
                                              <p:attrName>ppt_y</p:attrName>
                                            </p:attrNameLst>
                                          </p:cBhvr>
                                          <p:tavLst>
                                            <p:tav tm="0" fmla="#ppt_y-sin(pi*$)/81">
                                              <p:val>
                                                <p:fltVal val="0"/>
                                              </p:val>
                                            </p:tav>
                                            <p:tav tm="100000">
                                              <p:val>
                                                <p:fltVal val="1"/>
                                              </p:val>
                                            </p:tav>
                                          </p:tavLst>
                                        </p:anim>
                                        <p:animScale>
                                          <p:cBhvr>
                                            <p:cTn id="37" dur="7">
                                              <p:stCondLst>
                                                <p:cond delay="162"/>
                                              </p:stCondLst>
                                            </p:cTn>
                                            <p:tgtEl>
                                              <p:spTgt spid="14"/>
                                            </p:tgtEl>
                                          </p:cBhvr>
                                          <p:to x="100000" y="60000"/>
                                        </p:animScale>
                                        <p:animScale>
                                          <p:cBhvr>
                                            <p:cTn id="38" dur="41" decel="50000">
                                              <p:stCondLst>
                                                <p:cond delay="169"/>
                                              </p:stCondLst>
                                            </p:cTn>
                                            <p:tgtEl>
                                              <p:spTgt spid="14"/>
                                            </p:tgtEl>
                                          </p:cBhvr>
                                          <p:to x="100000" y="100000"/>
                                        </p:animScale>
                                        <p:animScale>
                                          <p:cBhvr>
                                            <p:cTn id="39" dur="7">
                                              <p:stCondLst>
                                                <p:cond delay="328"/>
                                              </p:stCondLst>
                                            </p:cTn>
                                            <p:tgtEl>
                                              <p:spTgt spid="14"/>
                                            </p:tgtEl>
                                          </p:cBhvr>
                                          <p:to x="100000" y="80000"/>
                                        </p:animScale>
                                        <p:animScale>
                                          <p:cBhvr>
                                            <p:cTn id="40" dur="41" decel="50000">
                                              <p:stCondLst>
                                                <p:cond delay="335"/>
                                              </p:stCondLst>
                                            </p:cTn>
                                            <p:tgtEl>
                                              <p:spTgt spid="14"/>
                                            </p:tgtEl>
                                          </p:cBhvr>
                                          <p:to x="100000" y="100000"/>
                                        </p:animScale>
                                        <p:animScale>
                                          <p:cBhvr>
                                            <p:cTn id="41" dur="7">
                                              <p:stCondLst>
                                                <p:cond delay="410"/>
                                              </p:stCondLst>
                                            </p:cTn>
                                            <p:tgtEl>
                                              <p:spTgt spid="14"/>
                                            </p:tgtEl>
                                          </p:cBhvr>
                                          <p:to x="100000" y="90000"/>
                                        </p:animScale>
                                        <p:animScale>
                                          <p:cBhvr>
                                            <p:cTn id="42" dur="41" decel="50000">
                                              <p:stCondLst>
                                                <p:cond delay="417"/>
                                              </p:stCondLst>
                                            </p:cTn>
                                            <p:tgtEl>
                                              <p:spTgt spid="14"/>
                                            </p:tgtEl>
                                          </p:cBhvr>
                                          <p:to x="100000" y="100000"/>
                                        </p:animScale>
                                        <p:animScale>
                                          <p:cBhvr>
                                            <p:cTn id="43" dur="7">
                                              <p:stCondLst>
                                                <p:cond delay="452"/>
                                              </p:stCondLst>
                                            </p:cTn>
                                            <p:tgtEl>
                                              <p:spTgt spid="14"/>
                                            </p:tgtEl>
                                          </p:cBhvr>
                                          <p:to x="100000" y="95000"/>
                                        </p:animScale>
                                        <p:animScale>
                                          <p:cBhvr>
                                            <p:cTn id="44" dur="41" decel="50000">
                                              <p:stCondLst>
                                                <p:cond delay="459"/>
                                              </p:stCondLst>
                                            </p:cTn>
                                            <p:tgtEl>
                                              <p:spTgt spid="14"/>
                                            </p:tgtEl>
                                          </p:cBhvr>
                                          <p:to x="100000" y="100000"/>
                                        </p:animScale>
                                      </p:childTnLst>
                                    </p:cTn>
                                  </p:par>
                                  <p:par>
                                    <p:cTn id="45" presetID="10" presetClass="entr" presetSubtype="0" fill="hold" nodeType="withEffect">
                                      <p:stCondLst>
                                        <p:cond delay="12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4" grpId="0"/>
          <p:bldP spid="31" grpId="0" animBg="1"/>
          <p:bldP spid="30" grpId="0" animBg="1"/>
          <p:bldP spid="21" grpId="0" animBg="1"/>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accel="1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6" accel="1000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1+#ppt_w/2"/>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6" accel="10000" fill="hold" grpId="0" nodeType="withEffect">
                                      <p:stCondLst>
                                        <p:cond delay="5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6" accel="10000"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1+#ppt_w/2"/>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6" accel="10000" fill="hold" grpId="0" nodeType="withEffect">
                                      <p:stCondLst>
                                        <p:cond delay="5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1+#ppt_w/2"/>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6" presetClass="entr" presetSubtype="0" fill="hold" grpId="0" nodeType="withEffect">
                                      <p:stCondLst>
                                        <p:cond delay="800"/>
                                      </p:stCondLst>
                                      <p:iterate type="lt">
                                        <p:tmPct val="10000"/>
                                      </p:iterate>
                                      <p:childTnLst>
                                        <p:set>
                                          <p:cBhvr>
                                            <p:cTn id="30" dur="1" fill="hold">
                                              <p:stCondLst>
                                                <p:cond delay="0"/>
                                              </p:stCondLst>
                                            </p:cTn>
                                            <p:tgtEl>
                                              <p:spTgt spid="14"/>
                                            </p:tgtEl>
                                            <p:attrNameLst>
                                              <p:attrName>style.visibility</p:attrName>
                                            </p:attrNameLst>
                                          </p:cBhvr>
                                          <p:to>
                                            <p:strVal val="visible"/>
                                          </p:to>
                                        </p:set>
                                        <p:animEffect transition="in" filter="wipe(down)">
                                          <p:cBhvr>
                                            <p:cTn id="31" dur="145">
                                              <p:stCondLst>
                                                <p:cond delay="0"/>
                                              </p:stCondLst>
                                            </p:cTn>
                                            <p:tgtEl>
                                              <p:spTgt spid="14"/>
                                            </p:tgtEl>
                                          </p:cBhvr>
                                        </p:animEffect>
                                        <p:anim calcmode="lin" valueType="num">
                                          <p:cBhvr>
                                            <p:cTn id="32" dur="45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3" dur="16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4" dur="166" tmFilter="0, 0; 0.125,0.2665; 0.25,0.4; 0.375,0.465; 0.5,0.5;  0.625,0.535; 0.75,0.6; 0.875,0.7335; 1,1">
                                              <p:stCondLst>
                                                <p:cond delay="166"/>
                                              </p:stCondLst>
                                            </p:cTn>
                                            <p:tgtEl>
                                              <p:spTgt spid="14"/>
                                            </p:tgtEl>
                                            <p:attrNameLst>
                                              <p:attrName>ppt_y</p:attrName>
                                            </p:attrNameLst>
                                          </p:cBhvr>
                                          <p:tavLst>
                                            <p:tav tm="0" fmla="#ppt_y-sin(pi*$)/9">
                                              <p:val>
                                                <p:fltVal val="0"/>
                                              </p:val>
                                            </p:tav>
                                            <p:tav tm="100000">
                                              <p:val>
                                                <p:fltVal val="1"/>
                                              </p:val>
                                            </p:tav>
                                          </p:tavLst>
                                        </p:anim>
                                        <p:anim calcmode="lin" valueType="num">
                                          <p:cBhvr>
                                            <p:cTn id="35" dur="83" tmFilter="0, 0; 0.125,0.2665; 0.25,0.4; 0.375,0.465; 0.5,0.5;  0.625,0.535; 0.75,0.6; 0.875,0.7335; 1,1">
                                              <p:stCondLst>
                                                <p:cond delay="331"/>
                                              </p:stCondLst>
                                            </p:cTn>
                                            <p:tgtEl>
                                              <p:spTgt spid="14"/>
                                            </p:tgtEl>
                                            <p:attrNameLst>
                                              <p:attrName>ppt_y</p:attrName>
                                            </p:attrNameLst>
                                          </p:cBhvr>
                                          <p:tavLst>
                                            <p:tav tm="0" fmla="#ppt_y-sin(pi*$)/27">
                                              <p:val>
                                                <p:fltVal val="0"/>
                                              </p:val>
                                            </p:tav>
                                            <p:tav tm="100000">
                                              <p:val>
                                                <p:fltVal val="1"/>
                                              </p:val>
                                            </p:tav>
                                          </p:tavLst>
                                        </p:anim>
                                        <p:anim calcmode="lin" valueType="num">
                                          <p:cBhvr>
                                            <p:cTn id="36" dur="41" tmFilter="0, 0; 0.125,0.2665; 0.25,0.4; 0.375,0.465; 0.5,0.5;  0.625,0.535; 0.75,0.6; 0.875,0.7335; 1,1">
                                              <p:stCondLst>
                                                <p:cond delay="414"/>
                                              </p:stCondLst>
                                            </p:cTn>
                                            <p:tgtEl>
                                              <p:spTgt spid="14"/>
                                            </p:tgtEl>
                                            <p:attrNameLst>
                                              <p:attrName>ppt_y</p:attrName>
                                            </p:attrNameLst>
                                          </p:cBhvr>
                                          <p:tavLst>
                                            <p:tav tm="0" fmla="#ppt_y-sin(pi*$)/81">
                                              <p:val>
                                                <p:fltVal val="0"/>
                                              </p:val>
                                            </p:tav>
                                            <p:tav tm="100000">
                                              <p:val>
                                                <p:fltVal val="1"/>
                                              </p:val>
                                            </p:tav>
                                          </p:tavLst>
                                        </p:anim>
                                        <p:animScale>
                                          <p:cBhvr>
                                            <p:cTn id="37" dur="7">
                                              <p:stCondLst>
                                                <p:cond delay="162"/>
                                              </p:stCondLst>
                                            </p:cTn>
                                            <p:tgtEl>
                                              <p:spTgt spid="14"/>
                                            </p:tgtEl>
                                          </p:cBhvr>
                                          <p:to x="100000" y="60000"/>
                                        </p:animScale>
                                        <p:animScale>
                                          <p:cBhvr>
                                            <p:cTn id="38" dur="41" decel="50000">
                                              <p:stCondLst>
                                                <p:cond delay="169"/>
                                              </p:stCondLst>
                                            </p:cTn>
                                            <p:tgtEl>
                                              <p:spTgt spid="14"/>
                                            </p:tgtEl>
                                          </p:cBhvr>
                                          <p:to x="100000" y="100000"/>
                                        </p:animScale>
                                        <p:animScale>
                                          <p:cBhvr>
                                            <p:cTn id="39" dur="7">
                                              <p:stCondLst>
                                                <p:cond delay="328"/>
                                              </p:stCondLst>
                                            </p:cTn>
                                            <p:tgtEl>
                                              <p:spTgt spid="14"/>
                                            </p:tgtEl>
                                          </p:cBhvr>
                                          <p:to x="100000" y="80000"/>
                                        </p:animScale>
                                        <p:animScale>
                                          <p:cBhvr>
                                            <p:cTn id="40" dur="41" decel="50000">
                                              <p:stCondLst>
                                                <p:cond delay="335"/>
                                              </p:stCondLst>
                                            </p:cTn>
                                            <p:tgtEl>
                                              <p:spTgt spid="14"/>
                                            </p:tgtEl>
                                          </p:cBhvr>
                                          <p:to x="100000" y="100000"/>
                                        </p:animScale>
                                        <p:animScale>
                                          <p:cBhvr>
                                            <p:cTn id="41" dur="7">
                                              <p:stCondLst>
                                                <p:cond delay="410"/>
                                              </p:stCondLst>
                                            </p:cTn>
                                            <p:tgtEl>
                                              <p:spTgt spid="14"/>
                                            </p:tgtEl>
                                          </p:cBhvr>
                                          <p:to x="100000" y="90000"/>
                                        </p:animScale>
                                        <p:animScale>
                                          <p:cBhvr>
                                            <p:cTn id="42" dur="41" decel="50000">
                                              <p:stCondLst>
                                                <p:cond delay="417"/>
                                              </p:stCondLst>
                                            </p:cTn>
                                            <p:tgtEl>
                                              <p:spTgt spid="14"/>
                                            </p:tgtEl>
                                          </p:cBhvr>
                                          <p:to x="100000" y="100000"/>
                                        </p:animScale>
                                        <p:animScale>
                                          <p:cBhvr>
                                            <p:cTn id="43" dur="7">
                                              <p:stCondLst>
                                                <p:cond delay="452"/>
                                              </p:stCondLst>
                                            </p:cTn>
                                            <p:tgtEl>
                                              <p:spTgt spid="14"/>
                                            </p:tgtEl>
                                          </p:cBhvr>
                                          <p:to x="100000" y="95000"/>
                                        </p:animScale>
                                        <p:animScale>
                                          <p:cBhvr>
                                            <p:cTn id="44" dur="41" decel="50000">
                                              <p:stCondLst>
                                                <p:cond delay="459"/>
                                              </p:stCondLst>
                                            </p:cTn>
                                            <p:tgtEl>
                                              <p:spTgt spid="14"/>
                                            </p:tgtEl>
                                          </p:cBhvr>
                                          <p:to x="100000" y="100000"/>
                                        </p:animScale>
                                      </p:childTnLst>
                                    </p:cTn>
                                  </p:par>
                                  <p:par>
                                    <p:cTn id="45" presetID="10" presetClass="entr" presetSubtype="0" fill="hold" nodeType="withEffect">
                                      <p:stCondLst>
                                        <p:cond delay="12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4" grpId="0"/>
          <p:bldP spid="31" grpId="0" animBg="1"/>
          <p:bldP spid="30" grpId="0" animBg="1"/>
          <p:bldP spid="21" grpId="0" animBg="1"/>
          <p:bldP spid="33"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079713"/>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C8190-D8C3-43B4-91B2-E424C621C4C3}" type="datetimeFigureOut">
              <a:rPr lang="zh-CN" altLang="en-US" smtClean="0"/>
              <a:t>2020/6/20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7EA9E-C000-4903-949F-4112F02870A2}" type="slidenum">
              <a:rPr lang="zh-CN" altLang="en-US" smtClean="0"/>
              <a:t>‹#›</a:t>
            </a:fld>
            <a:endParaRPr lang="zh-CN" altLang="en-US"/>
          </a:p>
        </p:txBody>
      </p:sp>
    </p:spTree>
    <p:extLst>
      <p:ext uri="{BB962C8B-B14F-4D97-AF65-F5344CB8AC3E}">
        <p14:creationId xmlns:p14="http://schemas.microsoft.com/office/powerpoint/2010/main" val="660974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1810275" y="5762157"/>
            <a:ext cx="2409610" cy="1095843"/>
          </a:xfrm>
          <a:custGeom>
            <a:avLst/>
            <a:gdLst>
              <a:gd name="T0" fmla="*/ 1070 w 2185"/>
              <a:gd name="T1" fmla="*/ 0 h 1283"/>
              <a:gd name="T2" fmla="*/ 0 w 2185"/>
              <a:gd name="T3" fmla="*/ 1044 h 1283"/>
              <a:gd name="T4" fmla="*/ 238 w 2185"/>
              <a:gd name="T5" fmla="*/ 1283 h 1283"/>
              <a:gd name="T6" fmla="*/ 2015 w 2185"/>
              <a:gd name="T7" fmla="*/ 1283 h 1283"/>
              <a:gd name="T8" fmla="*/ 2185 w 2185"/>
              <a:gd name="T9" fmla="*/ 1119 h 1283"/>
              <a:gd name="T10" fmla="*/ 1070 w 2185"/>
              <a:gd name="T11" fmla="*/ 0 h 1283"/>
            </a:gdLst>
            <a:ahLst/>
            <a:cxnLst>
              <a:cxn ang="0">
                <a:pos x="T0" y="T1"/>
              </a:cxn>
              <a:cxn ang="0">
                <a:pos x="T2" y="T3"/>
              </a:cxn>
              <a:cxn ang="0">
                <a:pos x="T4" y="T5"/>
              </a:cxn>
              <a:cxn ang="0">
                <a:pos x="T6" y="T7"/>
              </a:cxn>
              <a:cxn ang="0">
                <a:pos x="T8" y="T9"/>
              </a:cxn>
              <a:cxn ang="0">
                <a:pos x="T10" y="T11"/>
              </a:cxn>
            </a:cxnLst>
            <a:rect l="0" t="0" r="r" b="b"/>
            <a:pathLst>
              <a:path w="2185" h="1283">
                <a:moveTo>
                  <a:pt x="1070" y="0"/>
                </a:moveTo>
                <a:lnTo>
                  <a:pt x="0" y="1044"/>
                </a:lnTo>
                <a:lnTo>
                  <a:pt x="238" y="1283"/>
                </a:lnTo>
                <a:lnTo>
                  <a:pt x="2015" y="1283"/>
                </a:lnTo>
                <a:lnTo>
                  <a:pt x="2185" y="1119"/>
                </a:lnTo>
                <a:lnTo>
                  <a:pt x="1070" y="0"/>
                </a:lnTo>
                <a:close/>
              </a:path>
            </a:pathLst>
          </a:custGeom>
          <a:solidFill>
            <a:srgbClr val="FA3D6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4219885" y="5873194"/>
            <a:ext cx="2015911" cy="984806"/>
          </a:xfrm>
          <a:custGeom>
            <a:avLst/>
            <a:gdLst>
              <a:gd name="T0" fmla="*/ 1014 w 1828"/>
              <a:gd name="T1" fmla="*/ 0 h 1153"/>
              <a:gd name="T2" fmla="*/ 0 w 1828"/>
              <a:gd name="T3" fmla="*/ 989 h 1153"/>
              <a:gd name="T4" fmla="*/ 163 w 1828"/>
              <a:gd name="T5" fmla="*/ 1153 h 1153"/>
              <a:gd name="T6" fmla="*/ 1484 w 1828"/>
              <a:gd name="T7" fmla="*/ 1153 h 1153"/>
              <a:gd name="T8" fmla="*/ 1828 w 1828"/>
              <a:gd name="T9" fmla="*/ 818 h 1153"/>
              <a:gd name="T10" fmla="*/ 1014 w 1828"/>
              <a:gd name="T11" fmla="*/ 0 h 1153"/>
            </a:gdLst>
            <a:ahLst/>
            <a:cxnLst>
              <a:cxn ang="0">
                <a:pos x="T0" y="T1"/>
              </a:cxn>
              <a:cxn ang="0">
                <a:pos x="T2" y="T3"/>
              </a:cxn>
              <a:cxn ang="0">
                <a:pos x="T4" y="T5"/>
              </a:cxn>
              <a:cxn ang="0">
                <a:pos x="T6" y="T7"/>
              </a:cxn>
              <a:cxn ang="0">
                <a:pos x="T8" y="T9"/>
              </a:cxn>
              <a:cxn ang="0">
                <a:pos x="T10" y="T11"/>
              </a:cxn>
            </a:cxnLst>
            <a:rect l="0" t="0" r="r" b="b"/>
            <a:pathLst>
              <a:path w="1828" h="1153">
                <a:moveTo>
                  <a:pt x="1014" y="0"/>
                </a:moveTo>
                <a:lnTo>
                  <a:pt x="0" y="989"/>
                </a:lnTo>
                <a:lnTo>
                  <a:pt x="163" y="1153"/>
                </a:lnTo>
                <a:lnTo>
                  <a:pt x="1484" y="1153"/>
                </a:lnTo>
                <a:lnTo>
                  <a:pt x="1828" y="818"/>
                </a:lnTo>
                <a:lnTo>
                  <a:pt x="1014" y="0"/>
                </a:lnTo>
                <a:close/>
              </a:path>
            </a:pathLst>
          </a:custGeom>
          <a:solidFill>
            <a:srgbClr val="FA9A3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4032410" y="6717923"/>
            <a:ext cx="367231" cy="140076"/>
          </a:xfrm>
          <a:custGeom>
            <a:avLst/>
            <a:gdLst>
              <a:gd name="T0" fmla="*/ 0 w 333"/>
              <a:gd name="T1" fmla="*/ 164 h 164"/>
              <a:gd name="T2" fmla="*/ 333 w 333"/>
              <a:gd name="T3" fmla="*/ 164 h 164"/>
              <a:gd name="T4" fmla="*/ 170 w 333"/>
              <a:gd name="T5" fmla="*/ 0 h 164"/>
              <a:gd name="T6" fmla="*/ 0 w 333"/>
              <a:gd name="T7" fmla="*/ 164 h 164"/>
            </a:gdLst>
            <a:ahLst/>
            <a:cxnLst>
              <a:cxn ang="0">
                <a:pos x="T0" y="T1"/>
              </a:cxn>
              <a:cxn ang="0">
                <a:pos x="T2" y="T3"/>
              </a:cxn>
              <a:cxn ang="0">
                <a:pos x="T4" y="T5"/>
              </a:cxn>
              <a:cxn ang="0">
                <a:pos x="T6" y="T7"/>
              </a:cxn>
            </a:cxnLst>
            <a:rect l="0" t="0" r="r" b="b"/>
            <a:pathLst>
              <a:path w="333" h="164">
                <a:moveTo>
                  <a:pt x="0" y="164"/>
                </a:moveTo>
                <a:lnTo>
                  <a:pt x="333" y="164"/>
                </a:lnTo>
                <a:lnTo>
                  <a:pt x="170" y="0"/>
                </a:lnTo>
                <a:lnTo>
                  <a:pt x="0" y="164"/>
                </a:lnTo>
                <a:close/>
              </a:path>
            </a:pathLst>
          </a:custGeom>
          <a:solidFill>
            <a:srgbClr val="F9283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44628" y="6047435"/>
            <a:ext cx="1854903" cy="810565"/>
          </a:xfrm>
          <a:custGeom>
            <a:avLst/>
            <a:gdLst>
              <a:gd name="T0" fmla="*/ 975 w 1682"/>
              <a:gd name="T1" fmla="*/ 0 h 949"/>
              <a:gd name="T2" fmla="*/ 0 w 1682"/>
              <a:gd name="T3" fmla="*/ 949 h 949"/>
              <a:gd name="T4" fmla="*/ 1435 w 1682"/>
              <a:gd name="T5" fmla="*/ 949 h 949"/>
              <a:gd name="T6" fmla="*/ 1682 w 1682"/>
              <a:gd name="T7" fmla="*/ 710 h 949"/>
              <a:gd name="T8" fmla="*/ 975 w 1682"/>
              <a:gd name="T9" fmla="*/ 0 h 949"/>
            </a:gdLst>
            <a:ahLst/>
            <a:cxnLst>
              <a:cxn ang="0">
                <a:pos x="T0" y="T1"/>
              </a:cxn>
              <a:cxn ang="0">
                <a:pos x="T2" y="T3"/>
              </a:cxn>
              <a:cxn ang="0">
                <a:pos x="T4" y="T5"/>
              </a:cxn>
              <a:cxn ang="0">
                <a:pos x="T6" y="T7"/>
              </a:cxn>
              <a:cxn ang="0">
                <a:pos x="T8" y="T9"/>
              </a:cxn>
            </a:cxnLst>
            <a:rect l="0" t="0" r="r" b="b"/>
            <a:pathLst>
              <a:path w="1682" h="949">
                <a:moveTo>
                  <a:pt x="975" y="0"/>
                </a:moveTo>
                <a:lnTo>
                  <a:pt x="0" y="949"/>
                </a:lnTo>
                <a:lnTo>
                  <a:pt x="1435" y="949"/>
                </a:lnTo>
                <a:lnTo>
                  <a:pt x="1682" y="710"/>
                </a:lnTo>
                <a:lnTo>
                  <a:pt x="975" y="0"/>
                </a:lnTo>
                <a:close/>
              </a:path>
            </a:pathLst>
          </a:custGeom>
          <a:solidFill>
            <a:srgbClr val="E23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1537885" y="6653864"/>
            <a:ext cx="534856" cy="204136"/>
          </a:xfrm>
          <a:custGeom>
            <a:avLst/>
            <a:gdLst>
              <a:gd name="T0" fmla="*/ 0 w 485"/>
              <a:gd name="T1" fmla="*/ 239 h 239"/>
              <a:gd name="T2" fmla="*/ 485 w 485"/>
              <a:gd name="T3" fmla="*/ 239 h 239"/>
              <a:gd name="T4" fmla="*/ 247 w 485"/>
              <a:gd name="T5" fmla="*/ 0 h 239"/>
              <a:gd name="T6" fmla="*/ 0 w 485"/>
              <a:gd name="T7" fmla="*/ 239 h 239"/>
            </a:gdLst>
            <a:ahLst/>
            <a:cxnLst>
              <a:cxn ang="0">
                <a:pos x="T0" y="T1"/>
              </a:cxn>
              <a:cxn ang="0">
                <a:pos x="T2" y="T3"/>
              </a:cxn>
              <a:cxn ang="0">
                <a:pos x="T4" y="T5"/>
              </a:cxn>
              <a:cxn ang="0">
                <a:pos x="T6" y="T7"/>
              </a:cxn>
            </a:cxnLst>
            <a:rect l="0" t="0" r="r" b="b"/>
            <a:pathLst>
              <a:path w="485" h="239">
                <a:moveTo>
                  <a:pt x="0" y="239"/>
                </a:moveTo>
                <a:lnTo>
                  <a:pt x="485" y="239"/>
                </a:lnTo>
                <a:lnTo>
                  <a:pt x="247" y="0"/>
                </a:lnTo>
                <a:lnTo>
                  <a:pt x="0" y="239"/>
                </a:lnTo>
                <a:close/>
              </a:path>
            </a:pathLst>
          </a:custGeom>
          <a:solidFill>
            <a:srgbClr val="E116B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
          <p:cNvSpPr>
            <a:spLocks/>
          </p:cNvSpPr>
          <p:nvPr/>
        </p:nvSpPr>
        <p:spPr bwMode="auto">
          <a:xfrm>
            <a:off x="6235796" y="6162742"/>
            <a:ext cx="1035526" cy="695258"/>
          </a:xfrm>
          <a:custGeom>
            <a:avLst/>
            <a:gdLst>
              <a:gd name="T0" fmla="*/ 490 w 939"/>
              <a:gd name="T1" fmla="*/ 0 h 814"/>
              <a:gd name="T2" fmla="*/ 0 w 939"/>
              <a:gd name="T3" fmla="*/ 479 h 814"/>
              <a:gd name="T4" fmla="*/ 334 w 939"/>
              <a:gd name="T5" fmla="*/ 814 h 814"/>
              <a:gd name="T6" fmla="*/ 565 w 939"/>
              <a:gd name="T7" fmla="*/ 814 h 814"/>
              <a:gd name="T8" fmla="*/ 939 w 939"/>
              <a:gd name="T9" fmla="*/ 450 h 814"/>
              <a:gd name="T10" fmla="*/ 490 w 939"/>
              <a:gd name="T11" fmla="*/ 0 h 814"/>
            </a:gdLst>
            <a:ahLst/>
            <a:cxnLst>
              <a:cxn ang="0">
                <a:pos x="T0" y="T1"/>
              </a:cxn>
              <a:cxn ang="0">
                <a:pos x="T2" y="T3"/>
              </a:cxn>
              <a:cxn ang="0">
                <a:pos x="T4" y="T5"/>
              </a:cxn>
              <a:cxn ang="0">
                <a:pos x="T6" y="T7"/>
              </a:cxn>
              <a:cxn ang="0">
                <a:pos x="T8" y="T9"/>
              </a:cxn>
              <a:cxn ang="0">
                <a:pos x="T10" y="T11"/>
              </a:cxn>
            </a:cxnLst>
            <a:rect l="0" t="0" r="r" b="b"/>
            <a:pathLst>
              <a:path w="939" h="814">
                <a:moveTo>
                  <a:pt x="490" y="0"/>
                </a:moveTo>
                <a:lnTo>
                  <a:pt x="0" y="479"/>
                </a:lnTo>
                <a:lnTo>
                  <a:pt x="334" y="814"/>
                </a:lnTo>
                <a:lnTo>
                  <a:pt x="565" y="814"/>
                </a:lnTo>
                <a:lnTo>
                  <a:pt x="939" y="450"/>
                </a:lnTo>
                <a:lnTo>
                  <a:pt x="490" y="0"/>
                </a:lnTo>
                <a:close/>
              </a:path>
            </a:pathLst>
          </a:custGeom>
          <a:solidFill>
            <a:srgbClr val="F6EB3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5856434" y="6571868"/>
            <a:ext cx="747696" cy="286132"/>
          </a:xfrm>
          <a:custGeom>
            <a:avLst/>
            <a:gdLst>
              <a:gd name="T0" fmla="*/ 0 w 678"/>
              <a:gd name="T1" fmla="*/ 335 h 335"/>
              <a:gd name="T2" fmla="*/ 678 w 678"/>
              <a:gd name="T3" fmla="*/ 335 h 335"/>
              <a:gd name="T4" fmla="*/ 344 w 678"/>
              <a:gd name="T5" fmla="*/ 0 h 335"/>
              <a:gd name="T6" fmla="*/ 0 w 678"/>
              <a:gd name="T7" fmla="*/ 335 h 335"/>
            </a:gdLst>
            <a:ahLst/>
            <a:cxnLst>
              <a:cxn ang="0">
                <a:pos x="T0" y="T1"/>
              </a:cxn>
              <a:cxn ang="0">
                <a:pos x="T2" y="T3"/>
              </a:cxn>
              <a:cxn ang="0">
                <a:pos x="T4" y="T5"/>
              </a:cxn>
              <a:cxn ang="0">
                <a:pos x="T6" y="T7"/>
              </a:cxn>
            </a:cxnLst>
            <a:rect l="0" t="0" r="r" b="b"/>
            <a:pathLst>
              <a:path w="678" h="335">
                <a:moveTo>
                  <a:pt x="0" y="335"/>
                </a:moveTo>
                <a:lnTo>
                  <a:pt x="678" y="335"/>
                </a:lnTo>
                <a:lnTo>
                  <a:pt x="344" y="0"/>
                </a:lnTo>
                <a:lnTo>
                  <a:pt x="0" y="335"/>
                </a:lnTo>
                <a:close/>
              </a:path>
            </a:pathLst>
          </a:custGeom>
          <a:solidFill>
            <a:srgbClr val="F8960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7271322" y="6193490"/>
            <a:ext cx="921938" cy="664509"/>
          </a:xfrm>
          <a:custGeom>
            <a:avLst/>
            <a:gdLst>
              <a:gd name="T0" fmla="*/ 425 w 836"/>
              <a:gd name="T1" fmla="*/ 0 h 778"/>
              <a:gd name="T2" fmla="*/ 0 w 836"/>
              <a:gd name="T3" fmla="*/ 414 h 778"/>
              <a:gd name="T4" fmla="*/ 361 w 836"/>
              <a:gd name="T5" fmla="*/ 778 h 778"/>
              <a:gd name="T6" fmla="*/ 460 w 836"/>
              <a:gd name="T7" fmla="*/ 778 h 778"/>
              <a:gd name="T8" fmla="*/ 836 w 836"/>
              <a:gd name="T9" fmla="*/ 413 h 778"/>
              <a:gd name="T10" fmla="*/ 425 w 836"/>
              <a:gd name="T11" fmla="*/ 0 h 778"/>
            </a:gdLst>
            <a:ahLst/>
            <a:cxnLst>
              <a:cxn ang="0">
                <a:pos x="T0" y="T1"/>
              </a:cxn>
              <a:cxn ang="0">
                <a:pos x="T2" y="T3"/>
              </a:cxn>
              <a:cxn ang="0">
                <a:pos x="T4" y="T5"/>
              </a:cxn>
              <a:cxn ang="0">
                <a:pos x="T6" y="T7"/>
              </a:cxn>
              <a:cxn ang="0">
                <a:pos x="T8" y="T9"/>
              </a:cxn>
              <a:cxn ang="0">
                <a:pos x="T10" y="T11"/>
              </a:cxn>
            </a:cxnLst>
            <a:rect l="0" t="0" r="r" b="b"/>
            <a:pathLst>
              <a:path w="836" h="778">
                <a:moveTo>
                  <a:pt x="425" y="0"/>
                </a:moveTo>
                <a:lnTo>
                  <a:pt x="0" y="414"/>
                </a:lnTo>
                <a:lnTo>
                  <a:pt x="361" y="778"/>
                </a:lnTo>
                <a:lnTo>
                  <a:pt x="460" y="778"/>
                </a:lnTo>
                <a:lnTo>
                  <a:pt x="836" y="413"/>
                </a:lnTo>
                <a:lnTo>
                  <a:pt x="425" y="0"/>
                </a:lnTo>
                <a:close/>
              </a:path>
            </a:pathLst>
          </a:custGeom>
          <a:solidFill>
            <a:srgbClr val="3AD17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6858877" y="6547098"/>
            <a:ext cx="810555" cy="310901"/>
          </a:xfrm>
          <a:custGeom>
            <a:avLst/>
            <a:gdLst>
              <a:gd name="T0" fmla="*/ 0 w 735"/>
              <a:gd name="T1" fmla="*/ 364 h 364"/>
              <a:gd name="T2" fmla="*/ 735 w 735"/>
              <a:gd name="T3" fmla="*/ 364 h 364"/>
              <a:gd name="T4" fmla="*/ 374 w 735"/>
              <a:gd name="T5" fmla="*/ 0 h 364"/>
              <a:gd name="T6" fmla="*/ 0 w 735"/>
              <a:gd name="T7" fmla="*/ 364 h 364"/>
            </a:gdLst>
            <a:ahLst/>
            <a:cxnLst>
              <a:cxn ang="0">
                <a:pos x="T0" y="T1"/>
              </a:cxn>
              <a:cxn ang="0">
                <a:pos x="T2" y="T3"/>
              </a:cxn>
              <a:cxn ang="0">
                <a:pos x="T4" y="T5"/>
              </a:cxn>
              <a:cxn ang="0">
                <a:pos x="T6" y="T7"/>
              </a:cxn>
            </a:cxnLst>
            <a:rect l="0" t="0" r="r" b="b"/>
            <a:pathLst>
              <a:path w="735" h="364">
                <a:moveTo>
                  <a:pt x="0" y="364"/>
                </a:moveTo>
                <a:lnTo>
                  <a:pt x="735" y="364"/>
                </a:lnTo>
                <a:lnTo>
                  <a:pt x="374" y="0"/>
                </a:lnTo>
                <a:lnTo>
                  <a:pt x="0" y="364"/>
                </a:lnTo>
                <a:close/>
              </a:path>
            </a:pathLst>
          </a:custGeom>
          <a:solidFill>
            <a:srgbClr val="CFE21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10959073" y="6193490"/>
            <a:ext cx="1232926" cy="664509"/>
          </a:xfrm>
          <a:custGeom>
            <a:avLst/>
            <a:gdLst>
              <a:gd name="T0" fmla="*/ 342 w 1118"/>
              <a:gd name="T1" fmla="*/ 0 h 778"/>
              <a:gd name="T2" fmla="*/ 0 w 1118"/>
              <a:gd name="T3" fmla="*/ 333 h 778"/>
              <a:gd name="T4" fmla="*/ 442 w 1118"/>
              <a:gd name="T5" fmla="*/ 778 h 778"/>
              <a:gd name="T6" fmla="*/ 1118 w 1118"/>
              <a:gd name="T7" fmla="*/ 778 h 778"/>
              <a:gd name="T8" fmla="*/ 342 w 1118"/>
              <a:gd name="T9" fmla="*/ 0 h 778"/>
            </a:gdLst>
            <a:ahLst/>
            <a:cxnLst>
              <a:cxn ang="0">
                <a:pos x="T0" y="T1"/>
              </a:cxn>
              <a:cxn ang="0">
                <a:pos x="T2" y="T3"/>
              </a:cxn>
              <a:cxn ang="0">
                <a:pos x="T4" y="T5"/>
              </a:cxn>
              <a:cxn ang="0">
                <a:pos x="T6" y="T7"/>
              </a:cxn>
              <a:cxn ang="0">
                <a:pos x="T8" y="T9"/>
              </a:cxn>
            </a:cxnLst>
            <a:rect l="0" t="0" r="r" b="b"/>
            <a:pathLst>
              <a:path w="1118" h="778">
                <a:moveTo>
                  <a:pt x="342" y="0"/>
                </a:moveTo>
                <a:lnTo>
                  <a:pt x="0" y="333"/>
                </a:lnTo>
                <a:lnTo>
                  <a:pt x="442" y="778"/>
                </a:lnTo>
                <a:lnTo>
                  <a:pt x="1118" y="778"/>
                </a:lnTo>
                <a:lnTo>
                  <a:pt x="342" y="0"/>
                </a:lnTo>
                <a:close/>
              </a:path>
            </a:pathLst>
          </a:custGeom>
          <a:solidFill>
            <a:srgbClr val="4E81E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8193260" y="5453818"/>
            <a:ext cx="2765813" cy="1404181"/>
          </a:xfrm>
          <a:custGeom>
            <a:avLst/>
            <a:gdLst>
              <a:gd name="T0" fmla="*/ 1313 w 2508"/>
              <a:gd name="T1" fmla="*/ 0 h 1644"/>
              <a:gd name="T2" fmla="*/ 0 w 2508"/>
              <a:gd name="T3" fmla="*/ 1279 h 1644"/>
              <a:gd name="T4" fmla="*/ 365 w 2508"/>
              <a:gd name="T5" fmla="*/ 1644 h 1644"/>
              <a:gd name="T6" fmla="*/ 2052 w 2508"/>
              <a:gd name="T7" fmla="*/ 1644 h 1644"/>
              <a:gd name="T8" fmla="*/ 2508 w 2508"/>
              <a:gd name="T9" fmla="*/ 1199 h 1644"/>
              <a:gd name="T10" fmla="*/ 1313 w 2508"/>
              <a:gd name="T11" fmla="*/ 0 h 1644"/>
            </a:gdLst>
            <a:ahLst/>
            <a:cxnLst>
              <a:cxn ang="0">
                <a:pos x="T0" y="T1"/>
              </a:cxn>
              <a:cxn ang="0">
                <a:pos x="T2" y="T3"/>
              </a:cxn>
              <a:cxn ang="0">
                <a:pos x="T4" y="T5"/>
              </a:cxn>
              <a:cxn ang="0">
                <a:pos x="T6" y="T7"/>
              </a:cxn>
              <a:cxn ang="0">
                <a:pos x="T8" y="T9"/>
              </a:cxn>
              <a:cxn ang="0">
                <a:pos x="T10" y="T11"/>
              </a:cxn>
            </a:cxnLst>
            <a:rect l="0" t="0" r="r" b="b"/>
            <a:pathLst>
              <a:path w="2508" h="1644">
                <a:moveTo>
                  <a:pt x="1313" y="0"/>
                </a:moveTo>
                <a:lnTo>
                  <a:pt x="0" y="1279"/>
                </a:lnTo>
                <a:lnTo>
                  <a:pt x="365" y="1644"/>
                </a:lnTo>
                <a:lnTo>
                  <a:pt x="2052" y="1644"/>
                </a:lnTo>
                <a:lnTo>
                  <a:pt x="2508" y="1199"/>
                </a:lnTo>
                <a:lnTo>
                  <a:pt x="1313" y="0"/>
                </a:lnTo>
                <a:close/>
              </a:path>
            </a:pathLst>
          </a:custGeom>
          <a:solidFill>
            <a:srgbClr val="4CA8F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7778609" y="6546244"/>
            <a:ext cx="817172" cy="311756"/>
          </a:xfrm>
          <a:custGeom>
            <a:avLst/>
            <a:gdLst>
              <a:gd name="T0" fmla="*/ 0 w 741"/>
              <a:gd name="T1" fmla="*/ 365 h 365"/>
              <a:gd name="T2" fmla="*/ 741 w 741"/>
              <a:gd name="T3" fmla="*/ 365 h 365"/>
              <a:gd name="T4" fmla="*/ 376 w 741"/>
              <a:gd name="T5" fmla="*/ 0 h 365"/>
              <a:gd name="T6" fmla="*/ 0 w 741"/>
              <a:gd name="T7" fmla="*/ 365 h 365"/>
            </a:gdLst>
            <a:ahLst/>
            <a:cxnLst>
              <a:cxn ang="0">
                <a:pos x="T0" y="T1"/>
              </a:cxn>
              <a:cxn ang="0">
                <a:pos x="T2" y="T3"/>
              </a:cxn>
              <a:cxn ang="0">
                <a:pos x="T4" y="T5"/>
              </a:cxn>
              <a:cxn ang="0">
                <a:pos x="T6" y="T7"/>
              </a:cxn>
            </a:cxnLst>
            <a:rect l="0" t="0" r="r" b="b"/>
            <a:pathLst>
              <a:path w="741" h="365">
                <a:moveTo>
                  <a:pt x="0" y="365"/>
                </a:moveTo>
                <a:lnTo>
                  <a:pt x="741" y="365"/>
                </a:lnTo>
                <a:lnTo>
                  <a:pt x="376" y="0"/>
                </a:lnTo>
                <a:lnTo>
                  <a:pt x="0" y="365"/>
                </a:lnTo>
                <a:close/>
              </a:path>
            </a:pathLst>
          </a:custGeom>
          <a:solidFill>
            <a:srgbClr val="16BF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10456198" y="6477914"/>
            <a:ext cx="990311" cy="380086"/>
          </a:xfrm>
          <a:custGeom>
            <a:avLst/>
            <a:gdLst>
              <a:gd name="T0" fmla="*/ 0 w 898"/>
              <a:gd name="T1" fmla="*/ 445 h 445"/>
              <a:gd name="T2" fmla="*/ 898 w 898"/>
              <a:gd name="T3" fmla="*/ 445 h 445"/>
              <a:gd name="T4" fmla="*/ 456 w 898"/>
              <a:gd name="T5" fmla="*/ 0 h 445"/>
              <a:gd name="T6" fmla="*/ 0 w 898"/>
              <a:gd name="T7" fmla="*/ 445 h 445"/>
            </a:gdLst>
            <a:ahLst/>
            <a:cxnLst>
              <a:cxn ang="0">
                <a:pos x="T0" y="T1"/>
              </a:cxn>
              <a:cxn ang="0">
                <a:pos x="T2" y="T3"/>
              </a:cxn>
              <a:cxn ang="0">
                <a:pos x="T4" y="T5"/>
              </a:cxn>
              <a:cxn ang="0">
                <a:pos x="T6" y="T7"/>
              </a:cxn>
            </a:cxnLst>
            <a:rect l="0" t="0" r="r" b="b"/>
            <a:pathLst>
              <a:path w="898" h="445">
                <a:moveTo>
                  <a:pt x="0" y="445"/>
                </a:moveTo>
                <a:lnTo>
                  <a:pt x="898" y="445"/>
                </a:lnTo>
                <a:lnTo>
                  <a:pt x="456" y="0"/>
                </a:lnTo>
                <a:lnTo>
                  <a:pt x="0" y="445"/>
                </a:lnTo>
                <a:close/>
              </a:path>
            </a:pathLst>
          </a:custGeom>
          <a:solidFill>
            <a:srgbClr val="2A70E7"/>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2" name="组合 291"/>
          <p:cNvGrpSpPr/>
          <p:nvPr/>
        </p:nvGrpSpPr>
        <p:grpSpPr>
          <a:xfrm>
            <a:off x="3238500" y="1373872"/>
            <a:ext cx="5715000" cy="2959979"/>
            <a:chOff x="3238500" y="1115075"/>
            <a:chExt cx="5715000" cy="2959979"/>
          </a:xfrm>
        </p:grpSpPr>
        <p:sp>
          <p:nvSpPr>
            <p:cNvPr id="284" name="文本框 283"/>
            <p:cNvSpPr txBox="1"/>
            <p:nvPr/>
          </p:nvSpPr>
          <p:spPr>
            <a:xfrm>
              <a:off x="3332802" y="1115075"/>
              <a:ext cx="5277407" cy="769441"/>
            </a:xfrm>
            <a:prstGeom prst="rect">
              <a:avLst/>
            </a:prstGeom>
            <a:noFill/>
          </p:spPr>
          <p:txBody>
            <a:bodyPr wrap="none" rtlCol="0">
              <a:spAutoFit/>
            </a:bodyPr>
            <a:lstStyle/>
            <a:p>
              <a:r>
                <a:rPr lang="zh-CN" altLang="en-US" sz="4400" b="1" dirty="0">
                  <a:solidFill>
                    <a:schemeClr val="tx2"/>
                  </a:solidFill>
                  <a:latin typeface="楷体" panose="02010609060101010101" pitchFamily="49" charset="-122"/>
                  <a:ea typeface="楷体" panose="02010609060101010101" pitchFamily="49" charset="-122"/>
                </a:rPr>
                <a:t>微服务前沿技术报告</a:t>
              </a:r>
            </a:p>
          </p:txBody>
        </p:sp>
        <p:grpSp>
          <p:nvGrpSpPr>
            <p:cNvPr id="291" name="组合 290"/>
            <p:cNvGrpSpPr/>
            <p:nvPr/>
          </p:nvGrpSpPr>
          <p:grpSpPr>
            <a:xfrm>
              <a:off x="3238500" y="2919354"/>
              <a:ext cx="5715000" cy="1155700"/>
              <a:chOff x="3200400" y="2919354"/>
              <a:chExt cx="5715000" cy="1155700"/>
            </a:xfrm>
          </p:grpSpPr>
          <p:cxnSp>
            <p:nvCxnSpPr>
              <p:cNvPr id="289" name="直接连接符 288"/>
              <p:cNvCxnSpPr/>
              <p:nvPr/>
            </p:nvCxnSpPr>
            <p:spPr>
              <a:xfrm>
                <a:off x="3200400" y="2919354"/>
                <a:ext cx="5715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3200400" y="4075054"/>
                <a:ext cx="5715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4" name="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612411" y="6451132"/>
            <a:ext cx="609600" cy="609600"/>
          </a:xfrm>
          <a:prstGeom prst="rect">
            <a:avLst/>
          </a:prstGeom>
        </p:spPr>
      </p:pic>
      <p:sp>
        <p:nvSpPr>
          <p:cNvPr id="2" name="文本框 1">
            <a:extLst>
              <a:ext uri="{FF2B5EF4-FFF2-40B4-BE49-F238E27FC236}">
                <a16:creationId xmlns:a16="http://schemas.microsoft.com/office/drawing/2014/main" id="{F433EB2B-BE12-4647-8D6A-DCDE9BD1AFFF}"/>
              </a:ext>
            </a:extLst>
          </p:cNvPr>
          <p:cNvSpPr txBox="1"/>
          <p:nvPr/>
        </p:nvSpPr>
        <p:spPr>
          <a:xfrm>
            <a:off x="952523" y="5040893"/>
            <a:ext cx="4125113" cy="369332"/>
          </a:xfrm>
          <a:prstGeom prst="rect">
            <a:avLst/>
          </a:prstGeom>
          <a:noFill/>
        </p:spPr>
        <p:txBody>
          <a:bodyPr wrap="square" rtlCol="0">
            <a:spAutoFit/>
          </a:bodyPr>
          <a:lstStyle/>
          <a:p>
            <a:r>
              <a:rPr lang="zh-CN" altLang="en-US" dirty="0">
                <a:solidFill>
                  <a:schemeClr val="bg1"/>
                </a:solidFill>
                <a:latin typeface="方正兰亭粗黑简体" panose="02000000000000000000" pitchFamily="2" charset="-122"/>
                <a:ea typeface="方正兰亭粗黑简体" panose="02000000000000000000" pitchFamily="2" charset="-122"/>
              </a:rPr>
              <a:t>王   恬、陈   鹏、张宇捷王</a:t>
            </a:r>
          </a:p>
        </p:txBody>
      </p:sp>
      <p:sp>
        <p:nvSpPr>
          <p:cNvPr id="5" name="文本框 4">
            <a:extLst>
              <a:ext uri="{FF2B5EF4-FFF2-40B4-BE49-F238E27FC236}">
                <a16:creationId xmlns:a16="http://schemas.microsoft.com/office/drawing/2014/main" id="{82791860-70CA-456C-B823-917ED17BB363}"/>
              </a:ext>
            </a:extLst>
          </p:cNvPr>
          <p:cNvSpPr txBox="1"/>
          <p:nvPr/>
        </p:nvSpPr>
        <p:spPr>
          <a:xfrm>
            <a:off x="3734372" y="3572450"/>
            <a:ext cx="4723255"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陈鹏 何志洋 刘丽华 王恬 张宇捷 赵叶清</a:t>
            </a:r>
          </a:p>
        </p:txBody>
      </p:sp>
    </p:spTree>
    <p:extLst>
      <p:ext uri="{BB962C8B-B14F-4D97-AF65-F5344CB8AC3E}">
        <p14:creationId xmlns:p14="http://schemas.microsoft.com/office/powerpoint/2010/main" val="1030088702"/>
      </p:ext>
    </p:extLst>
  </p:cSld>
  <p:clrMapOvr>
    <a:masterClrMapping/>
  </p:clrMapOvr>
  <mc:AlternateContent xmlns:mc="http://schemas.openxmlformats.org/markup-compatibility/2006" xmlns:p14="http://schemas.microsoft.com/office/powerpoint/2010/main">
    <mc:Choice Requires="p14">
      <p:transition spd="med" p14:dur="700" advTm="15000">
        <p:fade/>
      </p:transition>
    </mc:Choice>
    <mc:Fallback xmlns="">
      <p:transition spd="med" advTm="1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2" presetClass="entr" presetSubtype="4" accel="10000" fill="hold" grpId="0" nodeType="withEffect" p14:presetBounceEnd="80000">
                                      <p:stCondLst>
                                        <p:cond delay="1000"/>
                                      </p:stCondLst>
                                      <p:childTnLst>
                                        <p:set>
                                          <p:cBhvr>
                                            <p:cTn id="8" dur="1" fill="hold">
                                              <p:stCondLst>
                                                <p:cond delay="0"/>
                                              </p:stCondLst>
                                            </p:cTn>
                                            <p:tgtEl>
                                              <p:spTgt spid="10"/>
                                            </p:tgtEl>
                                            <p:attrNameLst>
                                              <p:attrName>style.visibility</p:attrName>
                                            </p:attrNameLst>
                                          </p:cBhvr>
                                          <p:to>
                                            <p:strVal val="visible"/>
                                          </p:to>
                                        </p:set>
                                        <p:anim calcmode="lin" valueType="num" p14:bounceEnd="80000">
                                          <p:cBhvr additive="base">
                                            <p:cTn id="9" dur="500" fill="hold"/>
                                            <p:tgtEl>
                                              <p:spTgt spid="10"/>
                                            </p:tgtEl>
                                            <p:attrNameLst>
                                              <p:attrName>ppt_x</p:attrName>
                                            </p:attrNameLst>
                                          </p:cBhvr>
                                          <p:tavLst>
                                            <p:tav tm="0">
                                              <p:val>
                                                <p:strVal val="#ppt_x"/>
                                              </p:val>
                                            </p:tav>
                                            <p:tav tm="100000">
                                              <p:val>
                                                <p:strVal val="#ppt_x"/>
                                              </p:val>
                                            </p:tav>
                                          </p:tavLst>
                                        </p:anim>
                                        <p:anim calcmode="lin" valueType="num" p14:bounceEnd="80000">
                                          <p:cBhvr additive="base">
                                            <p:cTn id="10" dur="500" fill="hold"/>
                                            <p:tgtEl>
                                              <p:spTgt spid="10"/>
                                            </p:tgtEl>
                                            <p:attrNameLst>
                                              <p:attrName>ppt_y</p:attrName>
                                            </p:attrNameLst>
                                          </p:cBhvr>
                                          <p:tavLst>
                                            <p:tav tm="0">
                                              <p:val>
                                                <p:strVal val="1+#ppt_h/2"/>
                                              </p:val>
                                            </p:tav>
                                            <p:tav tm="100000">
                                              <p:val>
                                                <p:strVal val="#ppt_y"/>
                                              </p:val>
                                            </p:tav>
                                          </p:tavLst>
                                        </p:anim>
                                      </p:childTnLst>
                                    </p:cTn>
                                  </p:par>
                                  <p:par>
                                    <p:cTn id="11" presetID="2" presetClass="entr" presetSubtype="4" accel="10000" fill="hold" grpId="0" nodeType="withEffect" p14:presetBounceEnd="80000">
                                      <p:stCondLst>
                                        <p:cond delay="1000"/>
                                      </p:stCondLst>
                                      <p:childTnLst>
                                        <p:set>
                                          <p:cBhvr>
                                            <p:cTn id="12" dur="1" fill="hold">
                                              <p:stCondLst>
                                                <p:cond delay="0"/>
                                              </p:stCondLst>
                                            </p:cTn>
                                            <p:tgtEl>
                                              <p:spTgt spid="16"/>
                                            </p:tgtEl>
                                            <p:attrNameLst>
                                              <p:attrName>style.visibility</p:attrName>
                                            </p:attrNameLst>
                                          </p:cBhvr>
                                          <p:to>
                                            <p:strVal val="visible"/>
                                          </p:to>
                                        </p:set>
                                        <p:anim calcmode="lin" valueType="num" p14:bounceEnd="80000">
                                          <p:cBhvr additive="base">
                                            <p:cTn id="13" dur="500" fill="hold"/>
                                            <p:tgtEl>
                                              <p:spTgt spid="16"/>
                                            </p:tgtEl>
                                            <p:attrNameLst>
                                              <p:attrName>ppt_x</p:attrName>
                                            </p:attrNameLst>
                                          </p:cBhvr>
                                          <p:tavLst>
                                            <p:tav tm="0">
                                              <p:val>
                                                <p:strVal val="#ppt_x"/>
                                              </p:val>
                                            </p:tav>
                                            <p:tav tm="100000">
                                              <p:val>
                                                <p:strVal val="#ppt_x"/>
                                              </p:val>
                                            </p:tav>
                                          </p:tavLst>
                                        </p:anim>
                                        <p:anim calcmode="lin" valueType="num" p14:bounceEnd="80000">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remove" display="0">
                      <p:stCondLst>
                        <p:cond delay="indefinite"/>
                      </p:stCondLst>
                      <p:endCondLst>
                        <p:cond evt="onStopAudio" delay="0">
                          <p:tgtEl>
                            <p:sldTgt/>
                          </p:tgtEl>
                        </p:cond>
                      </p:endCondLst>
                    </p:cTn>
                    <p:tgtEl>
                      <p:spTgt spid="4"/>
                    </p:tgtEl>
                  </p:cMediaNode>
                </p:audio>
              </p:childTnLst>
            </p:cTn>
          </p:par>
        </p:tnLst>
        <p:bldLst>
          <p:bldP spid="10"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2" presetClass="entr" presetSubtype="4" accel="10000" fill="hold" grpId="0" nodeType="withEffect">
                                      <p:stCondLst>
                                        <p:cond delay="100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ppt_x"/>
                                              </p:val>
                                            </p:tav>
                                            <p:tav tm="100000">
                                              <p:val>
                                                <p:strVal val="#ppt_x"/>
                                              </p:val>
                                            </p:tav>
                                          </p:tavLst>
                                        </p:anim>
                                        <p:anim calcmode="lin" valueType="num">
                                          <p:cBhvr additive="base">
                                            <p:cTn id="10" dur="500" fill="hold"/>
                                            <p:tgtEl>
                                              <p:spTgt spid="10"/>
                                            </p:tgtEl>
                                            <p:attrNameLst>
                                              <p:attrName>ppt_y</p:attrName>
                                            </p:attrNameLst>
                                          </p:cBhvr>
                                          <p:tavLst>
                                            <p:tav tm="0">
                                              <p:val>
                                                <p:strVal val="1+#ppt_h/2"/>
                                              </p:val>
                                            </p:tav>
                                            <p:tav tm="100000">
                                              <p:val>
                                                <p:strVal val="#ppt_y"/>
                                              </p:val>
                                            </p:tav>
                                          </p:tavLst>
                                        </p:anim>
                                      </p:childTnLst>
                                    </p:cTn>
                                  </p:par>
                                  <p:par>
                                    <p:cTn id="11" presetID="2" presetClass="entr" presetSubtype="4" accel="10000" fill="hold" grpId="0" nodeType="withEffect">
                                      <p:stCondLst>
                                        <p:cond delay="100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remove" display="0">
                      <p:stCondLst>
                        <p:cond delay="indefinite"/>
                      </p:stCondLst>
                      <p:endCondLst>
                        <p:cond evt="onStopAudio" delay="0">
                          <p:tgtEl>
                            <p:sldTgt/>
                          </p:tgtEl>
                        </p:cond>
                      </p:endCondLst>
                    </p:cTn>
                    <p:tgtEl>
                      <p:spTgt spid="4"/>
                    </p:tgtEl>
                  </p:cMediaNode>
                </p:audio>
              </p:childTnLst>
            </p:cTn>
          </p:par>
        </p:tnLst>
        <p:bldLst>
          <p:bldP spid="10" grpId="0" animBg="1"/>
          <p:bldP spid="16"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57939" y="2911759"/>
            <a:ext cx="3991362" cy="888147"/>
            <a:chOff x="1857939" y="3148015"/>
            <a:chExt cx="3991362" cy="888147"/>
          </a:xfrm>
        </p:grpSpPr>
        <p:grpSp>
          <p:nvGrpSpPr>
            <p:cNvPr id="21" name="组合 20"/>
            <p:cNvGrpSpPr/>
            <p:nvPr/>
          </p:nvGrpSpPr>
          <p:grpSpPr>
            <a:xfrm>
              <a:off x="1857939" y="3176590"/>
              <a:ext cx="3991362" cy="830997"/>
              <a:chOff x="2200651" y="3233740"/>
              <a:chExt cx="3991362" cy="830997"/>
            </a:xfrm>
          </p:grpSpPr>
          <p:sp>
            <p:nvSpPr>
              <p:cNvPr id="25" name="文本框 24"/>
              <p:cNvSpPr txBox="1"/>
              <p:nvPr/>
            </p:nvSpPr>
            <p:spPr>
              <a:xfrm>
                <a:off x="2200651" y="3233740"/>
                <a:ext cx="867545" cy="830997"/>
              </a:xfrm>
              <a:prstGeom prst="rect">
                <a:avLst/>
              </a:prstGeom>
              <a:noFill/>
            </p:spPr>
            <p:txBody>
              <a:bodyPr wrap="none" rtlCol="0">
                <a:spAutoFit/>
              </a:bodyPr>
              <a:lstStyle/>
              <a:p>
                <a:r>
                  <a:rPr lang="en-US" altLang="zh-CN" sz="4800" i="1" dirty="0">
                    <a:solidFill>
                      <a:srgbClr val="3BD19C"/>
                    </a:solidFill>
                    <a:latin typeface="方正中等线繁体" panose="03000509000000000000" pitchFamily="65" charset="-122"/>
                    <a:ea typeface="方正中等线繁体" panose="03000509000000000000" pitchFamily="65" charset="-122"/>
                  </a:rPr>
                  <a:t>01</a:t>
                </a:r>
                <a:endParaRPr lang="zh-CN" altLang="en-US" sz="4800" i="1" dirty="0">
                  <a:solidFill>
                    <a:srgbClr val="3BD19C"/>
                  </a:solidFill>
                  <a:latin typeface="方正中等线繁体" panose="03000509000000000000" pitchFamily="65" charset="-122"/>
                  <a:ea typeface="方正中等线繁体" panose="03000509000000000000" pitchFamily="65" charset="-122"/>
                </a:endParaRPr>
              </a:p>
            </p:txBody>
          </p:sp>
          <p:sp>
            <p:nvSpPr>
              <p:cNvPr id="26" name="矩形 25"/>
              <p:cNvSpPr/>
              <p:nvPr/>
            </p:nvSpPr>
            <p:spPr>
              <a:xfrm>
                <a:off x="3168214" y="3414986"/>
                <a:ext cx="3023799" cy="504369"/>
              </a:xfrm>
              <a:prstGeom prst="rect">
                <a:avLst/>
              </a:prstGeom>
            </p:spPr>
            <p:txBody>
              <a:bodyPr wrap="square">
                <a:spAutoFit/>
              </a:bodyPr>
              <a:lstStyle/>
              <a:p>
                <a:pPr>
                  <a:lnSpc>
                    <a:spcPct val="130000"/>
                  </a:lnSpc>
                </a:pPr>
                <a:r>
                  <a:rPr lang="zh-CN" altLang="en-US" sz="2400" dirty="0">
                    <a:solidFill>
                      <a:schemeClr val="tx2"/>
                    </a:solidFill>
                    <a:latin typeface="楷体" panose="02010609060101010101" pitchFamily="49" charset="-122"/>
                    <a:ea typeface="楷体" panose="02010609060101010101" pitchFamily="49" charset="-122"/>
                  </a:rPr>
                  <a:t>微服务概述</a:t>
                </a:r>
              </a:p>
            </p:txBody>
          </p:sp>
        </p:grpSp>
        <p:grpSp>
          <p:nvGrpSpPr>
            <p:cNvPr id="22" name="组合 21"/>
            <p:cNvGrpSpPr/>
            <p:nvPr/>
          </p:nvGrpSpPr>
          <p:grpSpPr>
            <a:xfrm>
              <a:off x="1981958" y="3148015"/>
              <a:ext cx="3743325" cy="888147"/>
              <a:chOff x="1981200" y="3148015"/>
              <a:chExt cx="3743325" cy="888147"/>
            </a:xfrm>
          </p:grpSpPr>
          <p:cxnSp>
            <p:nvCxnSpPr>
              <p:cNvPr id="23" name="直接连接符 22"/>
              <p:cNvCxnSpPr/>
              <p:nvPr/>
            </p:nvCxnSpPr>
            <p:spPr>
              <a:xfrm>
                <a:off x="1981200" y="3148015"/>
                <a:ext cx="37433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981200" y="4036162"/>
                <a:ext cx="37433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组合 26"/>
          <p:cNvGrpSpPr/>
          <p:nvPr/>
        </p:nvGrpSpPr>
        <p:grpSpPr>
          <a:xfrm>
            <a:off x="6560675" y="2911759"/>
            <a:ext cx="3991362" cy="888147"/>
            <a:chOff x="6560675" y="3148015"/>
            <a:chExt cx="3991362" cy="888147"/>
          </a:xfrm>
        </p:grpSpPr>
        <p:grpSp>
          <p:nvGrpSpPr>
            <p:cNvPr id="28" name="组合 27"/>
            <p:cNvGrpSpPr/>
            <p:nvPr/>
          </p:nvGrpSpPr>
          <p:grpSpPr>
            <a:xfrm>
              <a:off x="6560675" y="3205165"/>
              <a:ext cx="3991362" cy="830997"/>
              <a:chOff x="2200651" y="3233740"/>
              <a:chExt cx="3991362" cy="830997"/>
            </a:xfrm>
          </p:grpSpPr>
          <p:sp>
            <p:nvSpPr>
              <p:cNvPr id="32" name="文本框 31"/>
              <p:cNvSpPr txBox="1"/>
              <p:nvPr/>
            </p:nvSpPr>
            <p:spPr>
              <a:xfrm>
                <a:off x="2200651" y="3233740"/>
                <a:ext cx="867545" cy="830997"/>
              </a:xfrm>
              <a:prstGeom prst="rect">
                <a:avLst/>
              </a:prstGeom>
              <a:noFill/>
            </p:spPr>
            <p:txBody>
              <a:bodyPr wrap="none" rtlCol="0">
                <a:spAutoFit/>
              </a:bodyPr>
              <a:lstStyle/>
              <a:p>
                <a:r>
                  <a:rPr lang="en-US" altLang="zh-CN" sz="4800" i="1" dirty="0">
                    <a:solidFill>
                      <a:srgbClr val="FC5874"/>
                    </a:solidFill>
                    <a:latin typeface="方正中等线繁体" panose="03000509000000000000" pitchFamily="65" charset="-122"/>
                    <a:ea typeface="方正中等线繁体" panose="03000509000000000000" pitchFamily="65" charset="-122"/>
                  </a:rPr>
                  <a:t>02</a:t>
                </a:r>
                <a:endParaRPr lang="zh-CN" altLang="en-US" sz="4800" i="1" dirty="0">
                  <a:solidFill>
                    <a:srgbClr val="FC5874"/>
                  </a:solidFill>
                  <a:latin typeface="方正中等线繁体" panose="03000509000000000000" pitchFamily="65" charset="-122"/>
                  <a:ea typeface="方正中等线繁体" panose="03000509000000000000" pitchFamily="65" charset="-122"/>
                </a:endParaRPr>
              </a:p>
            </p:txBody>
          </p:sp>
          <p:sp>
            <p:nvSpPr>
              <p:cNvPr id="33" name="矩形 32"/>
              <p:cNvSpPr/>
              <p:nvPr/>
            </p:nvSpPr>
            <p:spPr>
              <a:xfrm>
                <a:off x="3168214" y="3414986"/>
                <a:ext cx="3023799" cy="504369"/>
              </a:xfrm>
              <a:prstGeom prst="rect">
                <a:avLst/>
              </a:prstGeom>
            </p:spPr>
            <p:txBody>
              <a:bodyPr wrap="square">
                <a:spAutoFit/>
              </a:bodyPr>
              <a:lstStyle/>
              <a:p>
                <a:pPr>
                  <a:lnSpc>
                    <a:spcPct val="130000"/>
                  </a:lnSpc>
                </a:pPr>
                <a:r>
                  <a:rPr lang="zh-CN" altLang="en-US" sz="2400" dirty="0">
                    <a:solidFill>
                      <a:schemeClr val="tx2"/>
                    </a:solidFill>
                    <a:latin typeface="楷体" panose="02010609060101010101" pitchFamily="49" charset="-122"/>
                    <a:ea typeface="楷体" panose="02010609060101010101" pitchFamily="49" charset="-122"/>
                  </a:rPr>
                  <a:t>微服务的发展历史</a:t>
                </a:r>
              </a:p>
            </p:txBody>
          </p:sp>
        </p:grpSp>
        <p:grpSp>
          <p:nvGrpSpPr>
            <p:cNvPr id="29" name="组合 28"/>
            <p:cNvGrpSpPr/>
            <p:nvPr/>
          </p:nvGrpSpPr>
          <p:grpSpPr>
            <a:xfrm>
              <a:off x="6684693" y="3148015"/>
              <a:ext cx="3743325" cy="888147"/>
              <a:chOff x="1981200" y="3148015"/>
              <a:chExt cx="3743325" cy="888147"/>
            </a:xfrm>
          </p:grpSpPr>
          <p:cxnSp>
            <p:nvCxnSpPr>
              <p:cNvPr id="30" name="直接连接符 29"/>
              <p:cNvCxnSpPr/>
              <p:nvPr/>
            </p:nvCxnSpPr>
            <p:spPr>
              <a:xfrm>
                <a:off x="1981200" y="3148015"/>
                <a:ext cx="37433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981200" y="4036162"/>
                <a:ext cx="37433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4" name="组合 33"/>
          <p:cNvGrpSpPr/>
          <p:nvPr/>
        </p:nvGrpSpPr>
        <p:grpSpPr>
          <a:xfrm>
            <a:off x="1857939" y="4906386"/>
            <a:ext cx="3991362" cy="888147"/>
            <a:chOff x="1857939" y="4838584"/>
            <a:chExt cx="3991362" cy="888147"/>
          </a:xfrm>
        </p:grpSpPr>
        <p:grpSp>
          <p:nvGrpSpPr>
            <p:cNvPr id="35" name="组合 34"/>
            <p:cNvGrpSpPr/>
            <p:nvPr/>
          </p:nvGrpSpPr>
          <p:grpSpPr>
            <a:xfrm>
              <a:off x="1857939" y="4872040"/>
              <a:ext cx="3991362" cy="830997"/>
              <a:chOff x="2200651" y="3233740"/>
              <a:chExt cx="3991362" cy="830997"/>
            </a:xfrm>
          </p:grpSpPr>
          <p:sp>
            <p:nvSpPr>
              <p:cNvPr id="39" name="文本框 38"/>
              <p:cNvSpPr txBox="1"/>
              <p:nvPr/>
            </p:nvSpPr>
            <p:spPr>
              <a:xfrm>
                <a:off x="2200651" y="3233740"/>
                <a:ext cx="867545" cy="830997"/>
              </a:xfrm>
              <a:prstGeom prst="rect">
                <a:avLst/>
              </a:prstGeom>
              <a:noFill/>
            </p:spPr>
            <p:txBody>
              <a:bodyPr wrap="none" rtlCol="0">
                <a:spAutoFit/>
              </a:bodyPr>
              <a:lstStyle/>
              <a:p>
                <a:r>
                  <a:rPr lang="en-US" altLang="zh-CN" sz="4800" i="1" dirty="0">
                    <a:solidFill>
                      <a:srgbClr val="5DD1E8"/>
                    </a:solidFill>
                    <a:latin typeface="方正中等线繁体" panose="03000509000000000000" pitchFamily="65" charset="-122"/>
                    <a:ea typeface="方正中等线繁体" panose="03000509000000000000" pitchFamily="65" charset="-122"/>
                  </a:rPr>
                  <a:t>03</a:t>
                </a:r>
                <a:endParaRPr lang="zh-CN" altLang="en-US" sz="4800" i="1" dirty="0">
                  <a:solidFill>
                    <a:srgbClr val="5DD1E8"/>
                  </a:solidFill>
                  <a:latin typeface="方正中等线繁体" panose="03000509000000000000" pitchFamily="65" charset="-122"/>
                  <a:ea typeface="方正中等线繁体" panose="03000509000000000000" pitchFamily="65" charset="-122"/>
                </a:endParaRPr>
              </a:p>
            </p:txBody>
          </p:sp>
          <p:sp>
            <p:nvSpPr>
              <p:cNvPr id="40" name="矩形 39"/>
              <p:cNvSpPr/>
              <p:nvPr/>
            </p:nvSpPr>
            <p:spPr>
              <a:xfrm>
                <a:off x="3168214" y="3414986"/>
                <a:ext cx="3023799" cy="504369"/>
              </a:xfrm>
              <a:prstGeom prst="rect">
                <a:avLst/>
              </a:prstGeom>
            </p:spPr>
            <p:txBody>
              <a:bodyPr wrap="square">
                <a:spAutoFit/>
              </a:bodyPr>
              <a:lstStyle/>
              <a:p>
                <a:pPr>
                  <a:lnSpc>
                    <a:spcPct val="130000"/>
                  </a:lnSpc>
                </a:pPr>
                <a:r>
                  <a:rPr lang="zh-CN" altLang="en-US" sz="2400" dirty="0">
                    <a:solidFill>
                      <a:schemeClr val="tx2"/>
                    </a:solidFill>
                    <a:latin typeface="楷体" panose="02010609060101010101" pitchFamily="49" charset="-122"/>
                    <a:ea typeface="楷体" panose="02010609060101010101" pitchFamily="49" charset="-122"/>
                  </a:rPr>
                  <a:t>微服务的代表</a:t>
                </a:r>
              </a:p>
            </p:txBody>
          </p:sp>
        </p:grpSp>
        <p:grpSp>
          <p:nvGrpSpPr>
            <p:cNvPr id="36" name="组合 35"/>
            <p:cNvGrpSpPr/>
            <p:nvPr/>
          </p:nvGrpSpPr>
          <p:grpSpPr>
            <a:xfrm>
              <a:off x="1981958" y="4838584"/>
              <a:ext cx="3743325" cy="888147"/>
              <a:chOff x="1981200" y="3148015"/>
              <a:chExt cx="3743325" cy="888147"/>
            </a:xfrm>
          </p:grpSpPr>
          <p:cxnSp>
            <p:nvCxnSpPr>
              <p:cNvPr id="37" name="直接连接符 36"/>
              <p:cNvCxnSpPr/>
              <p:nvPr/>
            </p:nvCxnSpPr>
            <p:spPr>
              <a:xfrm>
                <a:off x="1981200" y="3148015"/>
                <a:ext cx="37433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981200" y="4036162"/>
                <a:ext cx="37433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6560675" y="4906386"/>
            <a:ext cx="3991362" cy="888147"/>
            <a:chOff x="6560675" y="4838584"/>
            <a:chExt cx="3991362" cy="888147"/>
          </a:xfrm>
        </p:grpSpPr>
        <p:grpSp>
          <p:nvGrpSpPr>
            <p:cNvPr id="42" name="组合 41"/>
            <p:cNvGrpSpPr/>
            <p:nvPr/>
          </p:nvGrpSpPr>
          <p:grpSpPr>
            <a:xfrm>
              <a:off x="6560675" y="4872040"/>
              <a:ext cx="3991362" cy="830997"/>
              <a:chOff x="2200651" y="3233740"/>
              <a:chExt cx="3991362" cy="830997"/>
            </a:xfrm>
          </p:grpSpPr>
          <p:sp>
            <p:nvSpPr>
              <p:cNvPr id="46" name="文本框 45"/>
              <p:cNvSpPr txBox="1"/>
              <p:nvPr/>
            </p:nvSpPr>
            <p:spPr>
              <a:xfrm>
                <a:off x="2200651" y="3233740"/>
                <a:ext cx="867545" cy="830997"/>
              </a:xfrm>
              <a:prstGeom prst="rect">
                <a:avLst/>
              </a:prstGeom>
              <a:noFill/>
            </p:spPr>
            <p:txBody>
              <a:bodyPr wrap="none" rtlCol="0">
                <a:spAutoFit/>
              </a:bodyPr>
              <a:lstStyle/>
              <a:p>
                <a:r>
                  <a:rPr lang="en-US" altLang="zh-CN" sz="4800" i="1" dirty="0">
                    <a:solidFill>
                      <a:srgbClr val="FF8352"/>
                    </a:solidFill>
                    <a:latin typeface="方正中等线繁体" panose="03000509000000000000" pitchFamily="65" charset="-122"/>
                    <a:ea typeface="方正中等线繁体" panose="03000509000000000000" pitchFamily="65" charset="-122"/>
                  </a:rPr>
                  <a:t>04</a:t>
                </a:r>
                <a:endParaRPr lang="zh-CN" altLang="en-US" sz="4800" i="1" dirty="0">
                  <a:solidFill>
                    <a:srgbClr val="FF8352"/>
                  </a:solidFill>
                  <a:latin typeface="方正中等线繁体" panose="03000509000000000000" pitchFamily="65" charset="-122"/>
                  <a:ea typeface="方正中等线繁体" panose="03000509000000000000" pitchFamily="65" charset="-122"/>
                </a:endParaRPr>
              </a:p>
            </p:txBody>
          </p:sp>
          <p:sp>
            <p:nvSpPr>
              <p:cNvPr id="47" name="矩形 46"/>
              <p:cNvSpPr/>
              <p:nvPr/>
            </p:nvSpPr>
            <p:spPr>
              <a:xfrm>
                <a:off x="3168214" y="3414986"/>
                <a:ext cx="3023799" cy="504369"/>
              </a:xfrm>
              <a:prstGeom prst="rect">
                <a:avLst/>
              </a:prstGeom>
            </p:spPr>
            <p:txBody>
              <a:bodyPr wrap="square">
                <a:spAutoFit/>
              </a:bodyPr>
              <a:lstStyle/>
              <a:p>
                <a:pPr>
                  <a:lnSpc>
                    <a:spcPct val="130000"/>
                  </a:lnSpc>
                </a:pPr>
                <a:r>
                  <a:rPr lang="zh-CN" altLang="en-US" sz="2400" dirty="0">
                    <a:solidFill>
                      <a:schemeClr val="tx2"/>
                    </a:solidFill>
                    <a:latin typeface="楷体" panose="02010609060101010101" pitchFamily="49" charset="-122"/>
                    <a:ea typeface="楷体" panose="02010609060101010101" pitchFamily="49" charset="-122"/>
                  </a:rPr>
                  <a:t>微服务的影响</a:t>
                </a:r>
              </a:p>
            </p:txBody>
          </p:sp>
        </p:grpSp>
        <p:grpSp>
          <p:nvGrpSpPr>
            <p:cNvPr id="43" name="组合 42"/>
            <p:cNvGrpSpPr/>
            <p:nvPr/>
          </p:nvGrpSpPr>
          <p:grpSpPr>
            <a:xfrm>
              <a:off x="6684693" y="4838584"/>
              <a:ext cx="3743325" cy="888147"/>
              <a:chOff x="1981200" y="3148015"/>
              <a:chExt cx="3743325" cy="888147"/>
            </a:xfrm>
          </p:grpSpPr>
          <p:cxnSp>
            <p:nvCxnSpPr>
              <p:cNvPr id="44" name="直接连接符 43"/>
              <p:cNvCxnSpPr/>
              <p:nvPr/>
            </p:nvCxnSpPr>
            <p:spPr>
              <a:xfrm>
                <a:off x="1981200" y="3148015"/>
                <a:ext cx="37433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981200" y="4036162"/>
                <a:ext cx="37433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33" name="任意多边形 132"/>
          <p:cNvSpPr>
            <a:spLocks/>
          </p:cNvSpPr>
          <p:nvPr/>
        </p:nvSpPr>
        <p:spPr bwMode="auto">
          <a:xfrm rot="5400000">
            <a:off x="-701319" y="3835046"/>
            <a:ext cx="1935726" cy="545227"/>
          </a:xfrm>
          <a:custGeom>
            <a:avLst/>
            <a:gdLst>
              <a:gd name="connsiteX0" fmla="*/ 0 w 1935726"/>
              <a:gd name="connsiteY0" fmla="*/ 545227 h 545227"/>
              <a:gd name="connsiteX1" fmla="*/ 981499 w 1935726"/>
              <a:gd name="connsiteY1" fmla="*/ 0 h 545227"/>
              <a:gd name="connsiteX2" fmla="*/ 1935726 w 1935726"/>
              <a:gd name="connsiteY2" fmla="*/ 545227 h 545227"/>
            </a:gdLst>
            <a:ahLst/>
            <a:cxnLst>
              <a:cxn ang="0">
                <a:pos x="connsiteX0" y="connsiteY0"/>
              </a:cxn>
              <a:cxn ang="0">
                <a:pos x="connsiteX1" y="connsiteY1"/>
              </a:cxn>
              <a:cxn ang="0">
                <a:pos x="connsiteX2" y="connsiteY2"/>
              </a:cxn>
            </a:cxnLst>
            <a:rect l="l" t="t" r="r" b="b"/>
            <a:pathLst>
              <a:path w="1935726" h="545227">
                <a:moveTo>
                  <a:pt x="0" y="545227"/>
                </a:moveTo>
                <a:lnTo>
                  <a:pt x="981499" y="0"/>
                </a:lnTo>
                <a:lnTo>
                  <a:pt x="1935726" y="545227"/>
                </a:lnTo>
                <a:close/>
              </a:path>
            </a:pathLst>
          </a:custGeom>
          <a:solidFill>
            <a:srgbClr val="FA3D6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35" name="任意多边形 134"/>
          <p:cNvSpPr>
            <a:spLocks/>
          </p:cNvSpPr>
          <p:nvPr/>
        </p:nvSpPr>
        <p:spPr bwMode="auto">
          <a:xfrm rot="5400000">
            <a:off x="-390157" y="6018365"/>
            <a:ext cx="1231778" cy="463604"/>
          </a:xfrm>
          <a:custGeom>
            <a:avLst/>
            <a:gdLst>
              <a:gd name="connsiteX0" fmla="*/ 0 w 1231778"/>
              <a:gd name="connsiteY0" fmla="*/ 463604 h 463604"/>
              <a:gd name="connsiteX1" fmla="*/ 834869 w 1231778"/>
              <a:gd name="connsiteY1" fmla="*/ 0 h 463604"/>
              <a:gd name="connsiteX2" fmla="*/ 1231778 w 1231778"/>
              <a:gd name="connsiteY2" fmla="*/ 227086 h 463604"/>
              <a:gd name="connsiteX3" fmla="*/ 1231778 w 1231778"/>
              <a:gd name="connsiteY3" fmla="*/ 463604 h 463604"/>
            </a:gdLst>
            <a:ahLst/>
            <a:cxnLst>
              <a:cxn ang="0">
                <a:pos x="connsiteX0" y="connsiteY0"/>
              </a:cxn>
              <a:cxn ang="0">
                <a:pos x="connsiteX1" y="connsiteY1"/>
              </a:cxn>
              <a:cxn ang="0">
                <a:pos x="connsiteX2" y="connsiteY2"/>
              </a:cxn>
              <a:cxn ang="0">
                <a:pos x="connsiteX3" y="connsiteY3"/>
              </a:cxn>
            </a:cxnLst>
            <a:rect l="l" t="t" r="r" b="b"/>
            <a:pathLst>
              <a:path w="1231778" h="463604">
                <a:moveTo>
                  <a:pt x="0" y="463604"/>
                </a:moveTo>
                <a:lnTo>
                  <a:pt x="834869" y="0"/>
                </a:lnTo>
                <a:lnTo>
                  <a:pt x="1231778" y="227086"/>
                </a:lnTo>
                <a:lnTo>
                  <a:pt x="1231778" y="463604"/>
                </a:lnTo>
                <a:close/>
              </a:path>
            </a:pathLst>
          </a:custGeom>
          <a:solidFill>
            <a:srgbClr val="FA9A33"/>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34" name="任意多边形 133"/>
          <p:cNvSpPr>
            <a:spLocks/>
          </p:cNvSpPr>
          <p:nvPr/>
        </p:nvSpPr>
        <p:spPr bwMode="auto">
          <a:xfrm rot="5400000">
            <a:off x="-434453" y="1984548"/>
            <a:ext cx="1192287" cy="335520"/>
          </a:xfrm>
          <a:custGeom>
            <a:avLst/>
            <a:gdLst>
              <a:gd name="connsiteX0" fmla="*/ 0 w 1192287"/>
              <a:gd name="connsiteY0" fmla="*/ 335520 h 335520"/>
              <a:gd name="connsiteX1" fmla="*/ 605461 w 1192287"/>
              <a:gd name="connsiteY1" fmla="*/ 0 h 335520"/>
              <a:gd name="connsiteX2" fmla="*/ 1192287 w 1192287"/>
              <a:gd name="connsiteY2" fmla="*/ 335520 h 335520"/>
            </a:gdLst>
            <a:ahLst/>
            <a:cxnLst>
              <a:cxn ang="0">
                <a:pos x="connsiteX0" y="connsiteY0"/>
              </a:cxn>
              <a:cxn ang="0">
                <a:pos x="connsiteX1" y="connsiteY1"/>
              </a:cxn>
              <a:cxn ang="0">
                <a:pos x="connsiteX2" y="connsiteY2"/>
              </a:cxn>
            </a:cxnLst>
            <a:rect l="l" t="t" r="r" b="b"/>
            <a:pathLst>
              <a:path w="1192287" h="335520">
                <a:moveTo>
                  <a:pt x="0" y="335520"/>
                </a:moveTo>
                <a:lnTo>
                  <a:pt x="605461" y="0"/>
                </a:lnTo>
                <a:lnTo>
                  <a:pt x="1192287" y="335520"/>
                </a:lnTo>
                <a:close/>
              </a:path>
            </a:pathLst>
          </a:custGeom>
          <a:solidFill>
            <a:srgbClr val="E23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43" name="任意多边形 142"/>
          <p:cNvSpPr>
            <a:spLocks/>
          </p:cNvSpPr>
          <p:nvPr/>
        </p:nvSpPr>
        <p:spPr bwMode="auto">
          <a:xfrm rot="16200000" flipH="1">
            <a:off x="11741327" y="292164"/>
            <a:ext cx="754059" cy="166152"/>
          </a:xfrm>
          <a:custGeom>
            <a:avLst/>
            <a:gdLst>
              <a:gd name="connsiteX0" fmla="*/ 0 w 754059"/>
              <a:gd name="connsiteY0" fmla="*/ 165063 h 166152"/>
              <a:gd name="connsiteX1" fmla="*/ 0 w 754059"/>
              <a:gd name="connsiteY1" fmla="*/ 166152 h 166152"/>
              <a:gd name="connsiteX2" fmla="*/ 754059 w 754059"/>
              <a:gd name="connsiteY2" fmla="*/ 166152 h 166152"/>
              <a:gd name="connsiteX3" fmla="*/ 380488 w 754059"/>
              <a:gd name="connsiteY3" fmla="*/ 0 h 166152"/>
            </a:gdLst>
            <a:ahLst/>
            <a:cxnLst>
              <a:cxn ang="0">
                <a:pos x="connsiteX0" y="connsiteY0"/>
              </a:cxn>
              <a:cxn ang="0">
                <a:pos x="connsiteX1" y="connsiteY1"/>
              </a:cxn>
              <a:cxn ang="0">
                <a:pos x="connsiteX2" y="connsiteY2"/>
              </a:cxn>
              <a:cxn ang="0">
                <a:pos x="connsiteX3" y="connsiteY3"/>
              </a:cxn>
            </a:cxnLst>
            <a:rect l="l" t="t" r="r" b="b"/>
            <a:pathLst>
              <a:path w="754059" h="166152">
                <a:moveTo>
                  <a:pt x="0" y="165063"/>
                </a:moveTo>
                <a:lnTo>
                  <a:pt x="0" y="166152"/>
                </a:lnTo>
                <a:lnTo>
                  <a:pt x="754059" y="166152"/>
                </a:lnTo>
                <a:lnTo>
                  <a:pt x="380488" y="0"/>
                </a:lnTo>
                <a:close/>
              </a:path>
            </a:pathLst>
          </a:custGeom>
          <a:solidFill>
            <a:srgbClr val="F6EB33"/>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42" name="任意多边形 141"/>
          <p:cNvSpPr>
            <a:spLocks/>
          </p:cNvSpPr>
          <p:nvPr/>
        </p:nvSpPr>
        <p:spPr bwMode="auto">
          <a:xfrm rot="16200000" flipH="1">
            <a:off x="11788822" y="1263019"/>
            <a:ext cx="676685" cy="148536"/>
          </a:xfrm>
          <a:custGeom>
            <a:avLst/>
            <a:gdLst>
              <a:gd name="connsiteX0" fmla="*/ 0 w 676685"/>
              <a:gd name="connsiteY0" fmla="*/ 148536 h 148536"/>
              <a:gd name="connsiteX1" fmla="*/ 676685 w 676685"/>
              <a:gd name="connsiteY1" fmla="*/ 148536 h 148536"/>
              <a:gd name="connsiteX2" fmla="*/ 343600 w 676685"/>
              <a:gd name="connsiteY2" fmla="*/ 0 h 148536"/>
            </a:gdLst>
            <a:ahLst/>
            <a:cxnLst>
              <a:cxn ang="0">
                <a:pos x="connsiteX0" y="connsiteY0"/>
              </a:cxn>
              <a:cxn ang="0">
                <a:pos x="connsiteX1" y="connsiteY1"/>
              </a:cxn>
              <a:cxn ang="0">
                <a:pos x="connsiteX2" y="connsiteY2"/>
              </a:cxn>
            </a:cxnLst>
            <a:rect l="l" t="t" r="r" b="b"/>
            <a:pathLst>
              <a:path w="676685" h="148536">
                <a:moveTo>
                  <a:pt x="0" y="148536"/>
                </a:moveTo>
                <a:lnTo>
                  <a:pt x="676685" y="148536"/>
                </a:lnTo>
                <a:lnTo>
                  <a:pt x="343600" y="0"/>
                </a:lnTo>
                <a:close/>
              </a:path>
            </a:pathLst>
          </a:custGeom>
          <a:solidFill>
            <a:srgbClr val="3AD172"/>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40" name="任意多边形 139"/>
          <p:cNvSpPr>
            <a:spLocks/>
          </p:cNvSpPr>
          <p:nvPr/>
        </p:nvSpPr>
        <p:spPr bwMode="auto">
          <a:xfrm rot="16200000" flipH="1">
            <a:off x="11788365" y="4859542"/>
            <a:ext cx="677599" cy="148536"/>
          </a:xfrm>
          <a:custGeom>
            <a:avLst/>
            <a:gdLst>
              <a:gd name="connsiteX0" fmla="*/ 0 w 677599"/>
              <a:gd name="connsiteY0" fmla="*/ 148536 h 148536"/>
              <a:gd name="connsiteX1" fmla="*/ 677599 w 677599"/>
              <a:gd name="connsiteY1" fmla="*/ 148536 h 148536"/>
              <a:gd name="connsiteX2" fmla="*/ 343752 w 677599"/>
              <a:gd name="connsiteY2" fmla="*/ 0 h 148536"/>
            </a:gdLst>
            <a:ahLst/>
            <a:cxnLst>
              <a:cxn ang="0">
                <a:pos x="connsiteX0" y="connsiteY0"/>
              </a:cxn>
              <a:cxn ang="0">
                <a:pos x="connsiteX1" y="connsiteY1"/>
              </a:cxn>
              <a:cxn ang="0">
                <a:pos x="connsiteX2" y="connsiteY2"/>
              </a:cxn>
            </a:cxnLst>
            <a:rect l="l" t="t" r="r" b="b"/>
            <a:pathLst>
              <a:path w="677599" h="148536">
                <a:moveTo>
                  <a:pt x="0" y="148536"/>
                </a:moveTo>
                <a:lnTo>
                  <a:pt x="677599" y="148536"/>
                </a:lnTo>
                <a:lnTo>
                  <a:pt x="343752" y="0"/>
                </a:lnTo>
                <a:close/>
              </a:path>
            </a:pathLst>
          </a:custGeom>
          <a:solidFill>
            <a:srgbClr val="4E81E9"/>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41" name="任意多边形 140"/>
          <p:cNvSpPr>
            <a:spLocks/>
          </p:cNvSpPr>
          <p:nvPr/>
        </p:nvSpPr>
        <p:spPr bwMode="auto">
          <a:xfrm rot="16200000" flipH="1">
            <a:off x="10610535" y="2938293"/>
            <a:ext cx="2609438" cy="572355"/>
          </a:xfrm>
          <a:custGeom>
            <a:avLst/>
            <a:gdLst>
              <a:gd name="connsiteX0" fmla="*/ 0 w 2609438"/>
              <a:gd name="connsiteY0" fmla="*/ 572355 h 572355"/>
              <a:gd name="connsiteX1" fmla="*/ 2609438 w 2609438"/>
              <a:gd name="connsiteY1" fmla="*/ 572355 h 572355"/>
              <a:gd name="connsiteX2" fmla="*/ 1324013 w 2609438"/>
              <a:gd name="connsiteY2" fmla="*/ 0 h 572355"/>
            </a:gdLst>
            <a:ahLst/>
            <a:cxnLst>
              <a:cxn ang="0">
                <a:pos x="connsiteX0" y="connsiteY0"/>
              </a:cxn>
              <a:cxn ang="0">
                <a:pos x="connsiteX1" y="connsiteY1"/>
              </a:cxn>
              <a:cxn ang="0">
                <a:pos x="connsiteX2" y="connsiteY2"/>
              </a:cxn>
            </a:cxnLst>
            <a:rect l="l" t="t" r="r" b="b"/>
            <a:pathLst>
              <a:path w="2609438" h="572355">
                <a:moveTo>
                  <a:pt x="0" y="572355"/>
                </a:moveTo>
                <a:lnTo>
                  <a:pt x="2609438" y="572355"/>
                </a:lnTo>
                <a:lnTo>
                  <a:pt x="1324013" y="0"/>
                </a:lnTo>
                <a:close/>
              </a:path>
            </a:pathLst>
          </a:custGeom>
          <a:solidFill>
            <a:srgbClr val="4CA8F5"/>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14" name="任意多边形 113"/>
          <p:cNvSpPr>
            <a:spLocks/>
          </p:cNvSpPr>
          <p:nvPr/>
        </p:nvSpPr>
        <p:spPr bwMode="auto">
          <a:xfrm rot="10800000">
            <a:off x="5260586" y="-1788"/>
            <a:ext cx="1799359" cy="805596"/>
          </a:xfrm>
          <a:custGeom>
            <a:avLst/>
            <a:gdLst>
              <a:gd name="connsiteX0" fmla="*/ 0 w 1799359"/>
              <a:gd name="connsiteY0" fmla="*/ 805596 h 805596"/>
              <a:gd name="connsiteX1" fmla="*/ 1067788 w 1799359"/>
              <a:gd name="connsiteY1" fmla="*/ 0 h 805596"/>
              <a:gd name="connsiteX2" fmla="*/ 1799359 w 1799359"/>
              <a:gd name="connsiteY2" fmla="*/ 805595 h 805596"/>
              <a:gd name="connsiteX3" fmla="*/ 0 w 1799359"/>
              <a:gd name="connsiteY3" fmla="*/ 805596 h 805596"/>
            </a:gdLst>
            <a:ahLst/>
            <a:cxnLst>
              <a:cxn ang="0">
                <a:pos x="connsiteX0" y="connsiteY0"/>
              </a:cxn>
              <a:cxn ang="0">
                <a:pos x="connsiteX1" y="connsiteY1"/>
              </a:cxn>
              <a:cxn ang="0">
                <a:pos x="connsiteX2" y="connsiteY2"/>
              </a:cxn>
              <a:cxn ang="0">
                <a:pos x="connsiteX3" y="connsiteY3"/>
              </a:cxn>
            </a:cxnLst>
            <a:rect l="l" t="t" r="r" b="b"/>
            <a:pathLst>
              <a:path w="1799359" h="805596">
                <a:moveTo>
                  <a:pt x="0" y="805596"/>
                </a:moveTo>
                <a:lnTo>
                  <a:pt x="1067788" y="0"/>
                </a:lnTo>
                <a:lnTo>
                  <a:pt x="1799359" y="805595"/>
                </a:lnTo>
                <a:lnTo>
                  <a:pt x="0" y="805596"/>
                </a:lnTo>
                <a:close/>
              </a:path>
            </a:pathLst>
          </a:custGeom>
          <a:solidFill>
            <a:srgbClr val="16BF7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13" name="任意多边形 112"/>
          <p:cNvSpPr>
            <a:spLocks/>
          </p:cNvSpPr>
          <p:nvPr/>
        </p:nvSpPr>
        <p:spPr bwMode="auto">
          <a:xfrm rot="10800000">
            <a:off x="2816444" y="-1787"/>
            <a:ext cx="4243502" cy="1632943"/>
          </a:xfrm>
          <a:custGeom>
            <a:avLst/>
            <a:gdLst>
              <a:gd name="connsiteX0" fmla="*/ 4220642 w 4243502"/>
              <a:gd name="connsiteY0" fmla="*/ 1632943 h 1632943"/>
              <a:gd name="connsiteX1" fmla="*/ 0 w 4243502"/>
              <a:gd name="connsiteY1" fmla="*/ 1632943 h 1632943"/>
              <a:gd name="connsiteX2" fmla="*/ 1 w 4243502"/>
              <a:gd name="connsiteY2" fmla="*/ 1632943 h 1632943"/>
              <a:gd name="connsiteX3" fmla="*/ 1799360 w 4243502"/>
              <a:gd name="connsiteY3" fmla="*/ 1632942 h 1632943"/>
              <a:gd name="connsiteX4" fmla="*/ 1067789 w 4243502"/>
              <a:gd name="connsiteY4" fmla="*/ 827347 h 1632943"/>
              <a:gd name="connsiteX5" fmla="*/ 2164408 w 4243502"/>
              <a:gd name="connsiteY5" fmla="*/ 0 h 1632943"/>
              <a:gd name="connsiteX6" fmla="*/ 4243502 w 4243502"/>
              <a:gd name="connsiteY6" fmla="*/ 1615665 h 1632943"/>
              <a:gd name="connsiteX7" fmla="*/ 4220642 w 4243502"/>
              <a:gd name="connsiteY7" fmla="*/ 1632943 h 163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3502" h="1632943">
                <a:moveTo>
                  <a:pt x="4220642" y="1632943"/>
                </a:moveTo>
                <a:lnTo>
                  <a:pt x="0" y="1632943"/>
                </a:lnTo>
                <a:lnTo>
                  <a:pt x="1" y="1632943"/>
                </a:lnTo>
                <a:lnTo>
                  <a:pt x="1799360" y="1632942"/>
                </a:lnTo>
                <a:lnTo>
                  <a:pt x="1067789" y="827347"/>
                </a:lnTo>
                <a:lnTo>
                  <a:pt x="2164408" y="0"/>
                </a:lnTo>
                <a:lnTo>
                  <a:pt x="4243502" y="1615665"/>
                </a:lnTo>
                <a:lnTo>
                  <a:pt x="4220642" y="1632943"/>
                </a:lnTo>
                <a:close/>
              </a:path>
            </a:pathLst>
          </a:custGeom>
          <a:solidFill>
            <a:srgbClr val="3AD172"/>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12" name="任意多边形 111"/>
          <p:cNvSpPr>
            <a:spLocks/>
          </p:cNvSpPr>
          <p:nvPr/>
        </p:nvSpPr>
        <p:spPr bwMode="auto">
          <a:xfrm rot="10800000">
            <a:off x="5992157" y="-1788"/>
            <a:ext cx="3094528" cy="1632698"/>
          </a:xfrm>
          <a:custGeom>
            <a:avLst/>
            <a:gdLst>
              <a:gd name="connsiteX0" fmla="*/ 391737 w 3094528"/>
              <a:gd name="connsiteY0" fmla="*/ 1632698 h 1632698"/>
              <a:gd name="connsiteX1" fmla="*/ 0 w 3094528"/>
              <a:gd name="connsiteY1" fmla="*/ 1200565 h 1632698"/>
              <a:gd name="connsiteX2" fmla="*/ 2343427 w 3094528"/>
              <a:gd name="connsiteY2" fmla="*/ 0 h 1632698"/>
              <a:gd name="connsiteX3" fmla="*/ 3094528 w 3094528"/>
              <a:gd name="connsiteY3" fmla="*/ 827102 h 1632698"/>
              <a:gd name="connsiteX4" fmla="*/ 2026740 w 3094528"/>
              <a:gd name="connsiteY4" fmla="*/ 1632698 h 1632698"/>
              <a:gd name="connsiteX5" fmla="*/ 391737 w 3094528"/>
              <a:gd name="connsiteY5" fmla="*/ 1632698 h 163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4528" h="1632698">
                <a:moveTo>
                  <a:pt x="391737" y="1632698"/>
                </a:moveTo>
                <a:lnTo>
                  <a:pt x="0" y="1200565"/>
                </a:lnTo>
                <a:lnTo>
                  <a:pt x="2343427" y="0"/>
                </a:lnTo>
                <a:lnTo>
                  <a:pt x="3094528" y="827102"/>
                </a:lnTo>
                <a:lnTo>
                  <a:pt x="2026740" y="1632698"/>
                </a:lnTo>
                <a:lnTo>
                  <a:pt x="391737" y="1632698"/>
                </a:lnTo>
                <a:close/>
              </a:path>
            </a:pathLst>
          </a:custGeom>
          <a:solidFill>
            <a:srgbClr val="4CA8F5"/>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Tree>
    <p:extLst>
      <p:ext uri="{BB962C8B-B14F-4D97-AF65-F5344CB8AC3E}">
        <p14:creationId xmlns:p14="http://schemas.microsoft.com/office/powerpoint/2010/main" val="135995505"/>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145" y="-125356"/>
            <a:ext cx="896107" cy="1409609"/>
            <a:chOff x="-167145" y="-125356"/>
            <a:chExt cx="896107" cy="1409609"/>
          </a:xfrm>
        </p:grpSpPr>
        <p:sp>
          <p:nvSpPr>
            <p:cNvPr id="3" name="任意多边形 2"/>
            <p:cNvSpPr/>
            <p:nvPr userDrawn="1"/>
          </p:nvSpPr>
          <p:spPr>
            <a:xfrm rot="20192637" flipV="1">
              <a:off x="-43237" y="674264"/>
              <a:ext cx="443725" cy="609989"/>
            </a:xfrm>
            <a:custGeom>
              <a:avLst/>
              <a:gdLst>
                <a:gd name="connsiteX0" fmla="*/ 0 w 903191"/>
                <a:gd name="connsiteY0" fmla="*/ 605667 h 1241618"/>
                <a:gd name="connsiteX1" fmla="*/ 426460 w 903191"/>
                <a:gd name="connsiteY1" fmla="*/ 1241618 h 1241618"/>
                <a:gd name="connsiteX2" fmla="*/ 903191 w 903191"/>
                <a:gd name="connsiteY2" fmla="*/ 0 h 1241618"/>
              </a:gdLst>
              <a:ahLst/>
              <a:cxnLst>
                <a:cxn ang="0">
                  <a:pos x="connsiteX0" y="connsiteY0"/>
                </a:cxn>
                <a:cxn ang="0">
                  <a:pos x="connsiteX1" y="connsiteY1"/>
                </a:cxn>
                <a:cxn ang="0">
                  <a:pos x="connsiteX2" y="connsiteY2"/>
                </a:cxn>
              </a:cxnLst>
              <a:rect l="l" t="t" r="r" b="b"/>
              <a:pathLst>
                <a:path w="903191" h="1241618">
                  <a:moveTo>
                    <a:pt x="0" y="605667"/>
                  </a:moveTo>
                  <a:lnTo>
                    <a:pt x="426460" y="1241618"/>
                  </a:lnTo>
                  <a:lnTo>
                    <a:pt x="903191" y="0"/>
                  </a:lnTo>
                  <a:close/>
                </a:path>
              </a:pathLst>
            </a:custGeom>
            <a:solidFill>
              <a:srgbClr val="FF8352"/>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4" name="任意多边形 3"/>
            <p:cNvSpPr/>
            <p:nvPr userDrawn="1"/>
          </p:nvSpPr>
          <p:spPr>
            <a:xfrm rot="3369287" flipV="1">
              <a:off x="518294" y="-111286"/>
              <a:ext cx="192180" cy="229156"/>
            </a:xfrm>
            <a:custGeom>
              <a:avLst/>
              <a:gdLst>
                <a:gd name="connsiteX0" fmla="*/ 0 w 192180"/>
                <a:gd name="connsiteY0" fmla="*/ 0 h 229156"/>
                <a:gd name="connsiteX1" fmla="*/ 153668 w 192180"/>
                <a:gd name="connsiteY1" fmla="*/ 229156 h 229156"/>
                <a:gd name="connsiteX2" fmla="*/ 192180 w 192180"/>
                <a:gd name="connsiteY2" fmla="*/ 128854 h 229156"/>
                <a:gd name="connsiteX3" fmla="*/ 0 w 192180"/>
                <a:gd name="connsiteY3" fmla="*/ 0 h 229156"/>
              </a:gdLst>
              <a:ahLst/>
              <a:cxnLst>
                <a:cxn ang="0">
                  <a:pos x="connsiteX0" y="connsiteY0"/>
                </a:cxn>
                <a:cxn ang="0">
                  <a:pos x="connsiteX1" y="connsiteY1"/>
                </a:cxn>
                <a:cxn ang="0">
                  <a:pos x="connsiteX2" y="connsiteY2"/>
                </a:cxn>
                <a:cxn ang="0">
                  <a:pos x="connsiteX3" y="connsiteY3"/>
                </a:cxn>
              </a:cxnLst>
              <a:rect l="l" t="t" r="r" b="b"/>
              <a:pathLst>
                <a:path w="192180" h="229156">
                  <a:moveTo>
                    <a:pt x="0" y="0"/>
                  </a:moveTo>
                  <a:lnTo>
                    <a:pt x="153668" y="229156"/>
                  </a:lnTo>
                  <a:lnTo>
                    <a:pt x="192180" y="128854"/>
                  </a:lnTo>
                  <a:lnTo>
                    <a:pt x="0" y="0"/>
                  </a:lnTo>
                  <a:close/>
                </a:path>
              </a:pathLst>
            </a:custGeom>
            <a:solidFill>
              <a:srgbClr val="5DD1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任意多边形 4"/>
            <p:cNvSpPr/>
            <p:nvPr userDrawn="1"/>
          </p:nvSpPr>
          <p:spPr>
            <a:xfrm rot="3369287" flipV="1">
              <a:off x="257384" y="-77464"/>
              <a:ext cx="450727" cy="354943"/>
            </a:xfrm>
            <a:custGeom>
              <a:avLst/>
              <a:gdLst>
                <a:gd name="connsiteX0" fmla="*/ 0 w 450727"/>
                <a:gd name="connsiteY0" fmla="*/ 43766 h 354943"/>
                <a:gd name="connsiteX1" fmla="*/ 122263 w 450727"/>
                <a:gd name="connsiteY1" fmla="*/ 226089 h 354943"/>
                <a:gd name="connsiteX2" fmla="*/ 314443 w 450727"/>
                <a:gd name="connsiteY2" fmla="*/ 354943 h 354943"/>
                <a:gd name="connsiteX3" fmla="*/ 450727 w 450727"/>
                <a:gd name="connsiteY3" fmla="*/ 0 h 354943"/>
                <a:gd name="connsiteX4" fmla="*/ 0 w 450727"/>
                <a:gd name="connsiteY4" fmla="*/ 43766 h 354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27" h="354943">
                  <a:moveTo>
                    <a:pt x="0" y="43766"/>
                  </a:moveTo>
                  <a:lnTo>
                    <a:pt x="122263" y="226089"/>
                  </a:lnTo>
                  <a:lnTo>
                    <a:pt x="314443" y="354943"/>
                  </a:lnTo>
                  <a:lnTo>
                    <a:pt x="450727" y="0"/>
                  </a:lnTo>
                  <a:lnTo>
                    <a:pt x="0" y="43766"/>
                  </a:lnTo>
                  <a:close/>
                </a:path>
              </a:pathLst>
            </a:custGeom>
            <a:solidFill>
              <a:srgbClr val="CA5D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6" name="任意多边形 5"/>
            <p:cNvSpPr/>
            <p:nvPr userDrawn="1"/>
          </p:nvSpPr>
          <p:spPr>
            <a:xfrm rot="3369287" flipV="1">
              <a:off x="-285909" y="252268"/>
              <a:ext cx="659473" cy="337982"/>
            </a:xfrm>
            <a:custGeom>
              <a:avLst/>
              <a:gdLst>
                <a:gd name="connsiteX0" fmla="*/ 0 w 659473"/>
                <a:gd name="connsiteY0" fmla="*/ 308335 h 337982"/>
                <a:gd name="connsiteX1" fmla="*/ 608384 w 659473"/>
                <a:gd name="connsiteY1" fmla="*/ 337982 h 337982"/>
                <a:gd name="connsiteX2" fmla="*/ 659473 w 659473"/>
                <a:gd name="connsiteY2" fmla="*/ 204924 h 337982"/>
                <a:gd name="connsiteX3" fmla="*/ 459800 w 659473"/>
                <a:gd name="connsiteY3" fmla="*/ 0 h 337982"/>
                <a:gd name="connsiteX4" fmla="*/ 0 w 659473"/>
                <a:gd name="connsiteY4" fmla="*/ 308335 h 33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73" h="337982">
                  <a:moveTo>
                    <a:pt x="0" y="308335"/>
                  </a:moveTo>
                  <a:lnTo>
                    <a:pt x="608384" y="337982"/>
                  </a:lnTo>
                  <a:lnTo>
                    <a:pt x="659473" y="204924"/>
                  </a:lnTo>
                  <a:lnTo>
                    <a:pt x="459800" y="0"/>
                  </a:lnTo>
                  <a:lnTo>
                    <a:pt x="0" y="308335"/>
                  </a:lnTo>
                  <a:close/>
                </a:path>
              </a:pathLst>
            </a:custGeom>
            <a:solidFill>
              <a:srgbClr val="3BD19C"/>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任意多边形 6"/>
            <p:cNvSpPr/>
            <p:nvPr userDrawn="1"/>
          </p:nvSpPr>
          <p:spPr>
            <a:xfrm rot="3369287" flipV="1">
              <a:off x="-99898" y="83472"/>
              <a:ext cx="676896" cy="270416"/>
            </a:xfrm>
            <a:custGeom>
              <a:avLst/>
              <a:gdLst>
                <a:gd name="connsiteX0" fmla="*/ 0 w 676896"/>
                <a:gd name="connsiteY0" fmla="*/ 45943 h 270416"/>
                <a:gd name="connsiteX1" fmla="*/ 150528 w 676896"/>
                <a:gd name="connsiteY1" fmla="*/ 270416 h 270416"/>
                <a:gd name="connsiteX2" fmla="*/ 601255 w 676896"/>
                <a:gd name="connsiteY2" fmla="*/ 226650 h 270416"/>
                <a:gd name="connsiteX3" fmla="*/ 676896 w 676896"/>
                <a:gd name="connsiteY3" fmla="*/ 29647 h 270416"/>
                <a:gd name="connsiteX4" fmla="*/ 68512 w 676896"/>
                <a:gd name="connsiteY4" fmla="*/ 0 h 270416"/>
                <a:gd name="connsiteX5" fmla="*/ 0 w 676896"/>
                <a:gd name="connsiteY5" fmla="*/ 45943 h 2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96" h="270416">
                  <a:moveTo>
                    <a:pt x="0" y="45943"/>
                  </a:moveTo>
                  <a:lnTo>
                    <a:pt x="150528" y="270416"/>
                  </a:lnTo>
                  <a:lnTo>
                    <a:pt x="601255" y="226650"/>
                  </a:lnTo>
                  <a:lnTo>
                    <a:pt x="676896" y="29647"/>
                  </a:lnTo>
                  <a:lnTo>
                    <a:pt x="68512" y="0"/>
                  </a:lnTo>
                  <a:lnTo>
                    <a:pt x="0" y="45943"/>
                  </a:lnTo>
                  <a:close/>
                </a:path>
              </a:pathLst>
            </a:custGeom>
            <a:solidFill>
              <a:srgbClr val="FC5874"/>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7"/>
            <p:cNvSpPr/>
            <p:nvPr userDrawn="1"/>
          </p:nvSpPr>
          <p:spPr>
            <a:xfrm rot="3369287" flipV="1">
              <a:off x="-126428" y="563862"/>
              <a:ext cx="374879" cy="456313"/>
            </a:xfrm>
            <a:custGeom>
              <a:avLst/>
              <a:gdLst>
                <a:gd name="connsiteX0" fmla="*/ 0 w 374879"/>
                <a:gd name="connsiteY0" fmla="*/ 251389 h 456313"/>
                <a:gd name="connsiteX1" fmla="*/ 199673 w 374879"/>
                <a:gd name="connsiteY1" fmla="*/ 456313 h 456313"/>
                <a:gd name="connsiteX2" fmla="*/ 374879 w 374879"/>
                <a:gd name="connsiteY2" fmla="*/ 0 h 456313"/>
                <a:gd name="connsiteX3" fmla="*/ 0 w 374879"/>
                <a:gd name="connsiteY3" fmla="*/ 251389 h 456313"/>
              </a:gdLst>
              <a:ahLst/>
              <a:cxnLst>
                <a:cxn ang="0">
                  <a:pos x="connsiteX0" y="connsiteY0"/>
                </a:cxn>
                <a:cxn ang="0">
                  <a:pos x="connsiteX1" y="connsiteY1"/>
                </a:cxn>
                <a:cxn ang="0">
                  <a:pos x="connsiteX2" y="connsiteY2"/>
                </a:cxn>
                <a:cxn ang="0">
                  <a:pos x="connsiteX3" y="connsiteY3"/>
                </a:cxn>
              </a:cxnLst>
              <a:rect l="l" t="t" r="r" b="b"/>
              <a:pathLst>
                <a:path w="374879" h="456313">
                  <a:moveTo>
                    <a:pt x="0" y="251389"/>
                  </a:moveTo>
                  <a:lnTo>
                    <a:pt x="199673" y="456313"/>
                  </a:lnTo>
                  <a:lnTo>
                    <a:pt x="374879" y="0"/>
                  </a:lnTo>
                  <a:lnTo>
                    <a:pt x="0" y="251389"/>
                  </a:lnTo>
                  <a:close/>
                </a:path>
              </a:pathLst>
            </a:custGeom>
            <a:solidFill>
              <a:srgbClr val="42B0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268" name="任意多边形 267"/>
          <p:cNvSpPr/>
          <p:nvPr/>
        </p:nvSpPr>
        <p:spPr>
          <a:xfrm>
            <a:off x="11132630" y="6084972"/>
            <a:ext cx="1059371" cy="782660"/>
          </a:xfrm>
          <a:custGeom>
            <a:avLst/>
            <a:gdLst>
              <a:gd name="connsiteX0" fmla="*/ 838518 w 1059371"/>
              <a:gd name="connsiteY0" fmla="*/ 0 h 782660"/>
              <a:gd name="connsiteX1" fmla="*/ 1008771 w 1059371"/>
              <a:gd name="connsiteY1" fmla="*/ 17163 h 782660"/>
              <a:gd name="connsiteX2" fmla="*/ 1059371 w 1059371"/>
              <a:gd name="connsiteY2" fmla="*/ 32870 h 782660"/>
              <a:gd name="connsiteX3" fmla="*/ 1059371 w 1059371"/>
              <a:gd name="connsiteY3" fmla="*/ 782660 h 782660"/>
              <a:gd name="connsiteX4" fmla="*/ 0 w 1059371"/>
              <a:gd name="connsiteY4" fmla="*/ 782660 h 782660"/>
              <a:gd name="connsiteX5" fmla="*/ 10901 w 1059371"/>
              <a:gd name="connsiteY5" fmla="*/ 674528 h 782660"/>
              <a:gd name="connsiteX6" fmla="*/ 838518 w 1059371"/>
              <a:gd name="connsiteY6" fmla="*/ 0 h 7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371" h="782660">
                <a:moveTo>
                  <a:pt x="838518" y="0"/>
                </a:moveTo>
                <a:cubicBezTo>
                  <a:pt x="896838" y="0"/>
                  <a:pt x="953778" y="5910"/>
                  <a:pt x="1008771" y="17163"/>
                </a:cubicBezTo>
                <a:lnTo>
                  <a:pt x="1059371" y="32870"/>
                </a:lnTo>
                <a:lnTo>
                  <a:pt x="1059371" y="782660"/>
                </a:lnTo>
                <a:lnTo>
                  <a:pt x="0" y="782660"/>
                </a:lnTo>
                <a:lnTo>
                  <a:pt x="10901" y="674528"/>
                </a:lnTo>
                <a:cubicBezTo>
                  <a:pt x="89674" y="289576"/>
                  <a:pt x="430279" y="0"/>
                  <a:pt x="838518" y="0"/>
                </a:cubicBez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96D1053-00A3-4CC9-8B07-07D1F2B9315E}"/>
              </a:ext>
            </a:extLst>
          </p:cNvPr>
          <p:cNvSpPr txBox="1"/>
          <p:nvPr/>
        </p:nvSpPr>
        <p:spPr>
          <a:xfrm>
            <a:off x="682420" y="313471"/>
            <a:ext cx="2603666" cy="523220"/>
          </a:xfrm>
          <a:prstGeom prst="rect">
            <a:avLst/>
          </a:prstGeom>
          <a:noFill/>
        </p:spPr>
        <p:txBody>
          <a:bodyPr wrap="square" rtlCol="0">
            <a:spAutoFit/>
          </a:bodyPr>
          <a:lstStyle/>
          <a:p>
            <a:r>
              <a:rPr lang="zh-CN" altLang="en-US" sz="2800" dirty="0">
                <a:solidFill>
                  <a:schemeClr val="tx2"/>
                </a:solidFill>
                <a:latin typeface="楷体" panose="02010609060101010101" pitchFamily="49" charset="-122"/>
                <a:ea typeface="楷体" panose="02010609060101010101" pitchFamily="49" charset="-122"/>
              </a:rPr>
              <a:t>微服务概述</a:t>
            </a:r>
          </a:p>
        </p:txBody>
      </p:sp>
      <p:sp>
        <p:nvSpPr>
          <p:cNvPr id="23" name="矩形 22">
            <a:extLst>
              <a:ext uri="{FF2B5EF4-FFF2-40B4-BE49-F238E27FC236}">
                <a16:creationId xmlns:a16="http://schemas.microsoft.com/office/drawing/2014/main" id="{8C14083C-5C72-4A78-A0E0-07FA78429D67}"/>
              </a:ext>
            </a:extLst>
          </p:cNvPr>
          <p:cNvSpPr/>
          <p:nvPr/>
        </p:nvSpPr>
        <p:spPr>
          <a:xfrm>
            <a:off x="831217" y="1574471"/>
            <a:ext cx="10232956" cy="3170099"/>
          </a:xfrm>
          <a:prstGeom prst="rect">
            <a:avLst/>
          </a:prstGeom>
        </p:spPr>
        <p:txBody>
          <a:bodyPr wrap="square">
            <a:spAutoFit/>
          </a:bodyPr>
          <a:lstStyle/>
          <a:p>
            <a:r>
              <a:rPr lang="zh-CN" altLang="en-US" sz="2000" dirty="0">
                <a:solidFill>
                  <a:srgbClr val="24292E"/>
                </a:solidFill>
                <a:latin typeface="楷体" panose="02010609060101010101" pitchFamily="49" charset="-122"/>
                <a:ea typeface="楷体" panose="02010609060101010101" pitchFamily="49" charset="-122"/>
              </a:rPr>
              <a:t>   </a:t>
            </a:r>
            <a:r>
              <a:rPr lang="zh-CN" altLang="en-US" sz="2000" dirty="0">
                <a:solidFill>
                  <a:schemeClr val="tx2"/>
                </a:solidFill>
                <a:latin typeface="楷体" panose="02010609060101010101" pitchFamily="49" charset="-122"/>
                <a:ea typeface="楷体" panose="02010609060101010101" pitchFamily="49" charset="-122"/>
              </a:rPr>
              <a:t>微服务架构</a:t>
            </a:r>
            <a:r>
              <a:rPr lang="en-US" altLang="zh-CN" sz="2000" dirty="0">
                <a:solidFill>
                  <a:schemeClr val="tx2"/>
                </a:solidFill>
                <a:latin typeface="楷体" panose="02010609060101010101" pitchFamily="49" charset="-122"/>
                <a:ea typeface="楷体" panose="02010609060101010101" pitchFamily="49" charset="-122"/>
              </a:rPr>
              <a:t>(Microservice Architecture)</a:t>
            </a:r>
            <a:r>
              <a:rPr lang="zh-CN" altLang="en-US" sz="2000" dirty="0">
                <a:solidFill>
                  <a:schemeClr val="tx2"/>
                </a:solidFill>
                <a:latin typeface="楷体" panose="02010609060101010101" pitchFamily="49" charset="-122"/>
                <a:ea typeface="楷体" panose="02010609060101010101" pitchFamily="49" charset="-122"/>
              </a:rPr>
              <a:t>是一种</a:t>
            </a:r>
            <a:r>
              <a:rPr lang="zh-CN" altLang="en-US" sz="2000" dirty="0">
                <a:solidFill>
                  <a:srgbClr val="FFC000"/>
                </a:solidFill>
                <a:latin typeface="楷体" panose="02010609060101010101" pitchFamily="49" charset="-122"/>
                <a:ea typeface="楷体" panose="02010609060101010101" pitchFamily="49" charset="-122"/>
              </a:rPr>
              <a:t>架构概念</a:t>
            </a:r>
            <a:r>
              <a:rPr lang="zh-CN" altLang="en-US" sz="2000" dirty="0">
                <a:solidFill>
                  <a:schemeClr val="tx2"/>
                </a:solidFill>
                <a:latin typeface="楷体" panose="02010609060101010101" pitchFamily="49" charset="-122"/>
                <a:ea typeface="楷体" panose="02010609060101010101" pitchFamily="49" charset="-122"/>
              </a:rPr>
              <a:t>，旨在通过将功能分解到各个离散的服务中以实现对解决方案的解耦。</a:t>
            </a:r>
            <a:endParaRPr lang="en-US" altLang="zh-CN" sz="2000" dirty="0">
              <a:solidFill>
                <a:schemeClr val="tx2"/>
              </a:solidFill>
              <a:latin typeface="楷体" panose="02010609060101010101" pitchFamily="49" charset="-122"/>
              <a:ea typeface="楷体" panose="02010609060101010101" pitchFamily="49" charset="-122"/>
            </a:endParaRPr>
          </a:p>
          <a:p>
            <a:endParaRPr lang="en-US" altLang="zh-CN" sz="2000" dirty="0">
              <a:solidFill>
                <a:schemeClr val="tx2"/>
              </a:solidFill>
              <a:latin typeface="楷体" panose="02010609060101010101" pitchFamily="49" charset="-122"/>
              <a:ea typeface="楷体" panose="02010609060101010101" pitchFamily="49" charset="-122"/>
            </a:endParaRPr>
          </a:p>
          <a:p>
            <a:r>
              <a:rPr lang="zh-CN" altLang="en-US" sz="2000" dirty="0">
                <a:solidFill>
                  <a:schemeClr val="tx2"/>
                </a:solidFill>
                <a:latin typeface="楷体" panose="02010609060101010101" pitchFamily="49" charset="-122"/>
                <a:ea typeface="楷体" panose="02010609060101010101" pitchFamily="49" charset="-122"/>
              </a:rPr>
              <a:t>概念：把一个大型的单个应用程序和服务</a:t>
            </a:r>
            <a:r>
              <a:rPr lang="zh-CN" altLang="en-US" sz="2000" dirty="0">
                <a:solidFill>
                  <a:srgbClr val="FFC000"/>
                </a:solidFill>
                <a:latin typeface="楷体" panose="02010609060101010101" pitchFamily="49" charset="-122"/>
                <a:ea typeface="楷体" panose="02010609060101010101" pitchFamily="49" charset="-122"/>
              </a:rPr>
              <a:t>拆分</a:t>
            </a:r>
            <a:r>
              <a:rPr lang="zh-CN" altLang="en-US" sz="2000" dirty="0">
                <a:solidFill>
                  <a:schemeClr val="tx2"/>
                </a:solidFill>
                <a:latin typeface="楷体" panose="02010609060101010101" pitchFamily="49" charset="-122"/>
                <a:ea typeface="楷体" panose="02010609060101010101" pitchFamily="49" charset="-122"/>
              </a:rPr>
              <a:t>为数个甚至数十个的支持微服务，它可扩展单个组件而不是整个的应用程序堆栈，从而满足服务等级协议。</a:t>
            </a:r>
            <a:endParaRPr lang="en-US" altLang="zh-CN" sz="2000" dirty="0">
              <a:solidFill>
                <a:schemeClr val="tx2"/>
              </a:solidFill>
              <a:latin typeface="楷体" panose="02010609060101010101" pitchFamily="49" charset="-122"/>
              <a:ea typeface="楷体" panose="02010609060101010101" pitchFamily="49" charset="-122"/>
            </a:endParaRPr>
          </a:p>
          <a:p>
            <a:endParaRPr lang="zh-CN" altLang="en-US" sz="2000" dirty="0">
              <a:solidFill>
                <a:schemeClr val="tx2"/>
              </a:solidFill>
              <a:latin typeface="楷体" panose="02010609060101010101" pitchFamily="49" charset="-122"/>
              <a:ea typeface="楷体" panose="02010609060101010101" pitchFamily="49" charset="-122"/>
            </a:endParaRPr>
          </a:p>
          <a:p>
            <a:r>
              <a:rPr lang="zh-CN" altLang="en-US" sz="2000" dirty="0">
                <a:solidFill>
                  <a:schemeClr val="tx2"/>
                </a:solidFill>
                <a:latin typeface="楷体" panose="02010609060101010101" pitchFamily="49" charset="-122"/>
                <a:ea typeface="楷体" panose="02010609060101010101" pitchFamily="49" charset="-122"/>
              </a:rPr>
              <a:t>定义：围绕业务领域组件来创建应用，这些应用可</a:t>
            </a:r>
            <a:r>
              <a:rPr lang="zh-CN" altLang="en-US" sz="2000" dirty="0">
                <a:solidFill>
                  <a:srgbClr val="FFC000"/>
                </a:solidFill>
                <a:latin typeface="楷体" panose="02010609060101010101" pitchFamily="49" charset="-122"/>
                <a:ea typeface="楷体" panose="02010609060101010101" pitchFamily="49" charset="-122"/>
              </a:rPr>
              <a:t>独立</a:t>
            </a:r>
            <a:r>
              <a:rPr lang="zh-CN" altLang="en-US" sz="2000" dirty="0">
                <a:solidFill>
                  <a:schemeClr val="tx2"/>
                </a:solidFill>
                <a:latin typeface="楷体" panose="02010609060101010101" pitchFamily="49" charset="-122"/>
                <a:ea typeface="楷体" panose="02010609060101010101" pitchFamily="49" charset="-122"/>
              </a:rPr>
              <a:t>地进行开发、管理和迭代。在分散的组件中使用云架构和平台式部署、管理和服务功能，使产品交付变得更加简单。</a:t>
            </a:r>
            <a:endParaRPr lang="en-US" altLang="zh-CN" sz="2000" dirty="0">
              <a:solidFill>
                <a:schemeClr val="tx2"/>
              </a:solidFill>
              <a:latin typeface="楷体" panose="02010609060101010101" pitchFamily="49" charset="-122"/>
              <a:ea typeface="楷体" panose="02010609060101010101" pitchFamily="49" charset="-122"/>
            </a:endParaRPr>
          </a:p>
          <a:p>
            <a:endParaRPr lang="zh-CN" altLang="en-US" sz="2000" dirty="0">
              <a:solidFill>
                <a:schemeClr val="tx2"/>
              </a:solidFill>
              <a:latin typeface="楷体" panose="02010609060101010101" pitchFamily="49" charset="-122"/>
              <a:ea typeface="楷体" panose="02010609060101010101" pitchFamily="49" charset="-122"/>
            </a:endParaRPr>
          </a:p>
          <a:p>
            <a:r>
              <a:rPr lang="zh-CN" altLang="en-US" sz="2000" dirty="0">
                <a:solidFill>
                  <a:schemeClr val="tx2"/>
                </a:solidFill>
                <a:latin typeface="楷体" panose="02010609060101010101" pitchFamily="49" charset="-122"/>
                <a:ea typeface="楷体" panose="02010609060101010101" pitchFamily="49" charset="-122"/>
              </a:rPr>
              <a:t>本质：用一些功能比较明确、业务比较精练的服务去解决更大、更实际的问题</a:t>
            </a:r>
            <a:r>
              <a:rPr lang="zh-CN" altLang="en-US" sz="2000" dirty="0">
                <a:solidFill>
                  <a:srgbClr val="24292E"/>
                </a:solidFill>
                <a:latin typeface="楷体" panose="02010609060101010101" pitchFamily="49" charset="-122"/>
                <a:ea typeface="楷体" panose="02010609060101010101" pitchFamily="49" charset="-122"/>
              </a:rPr>
              <a:t>。</a:t>
            </a:r>
            <a:endParaRPr lang="zh-CN" altLang="en-US" sz="2000" b="0" i="0" dirty="0">
              <a:solidFill>
                <a:srgbClr val="24292E"/>
              </a:solidFill>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18918533"/>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14:presetBounceEnd="5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2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52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800"/>
                                </p:stCondLst>
                                <p:childTnLst>
                                  <p:par>
                                    <p:cTn id="14" presetID="12" presetClass="entr" presetSubtype="4"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ppt_y</p:attrName>
                                            </p:attrNameLst>
                                          </p:cBhvr>
                                          <p:tavLst>
                                            <p:tav tm="0">
                                              <p:val>
                                                <p:strVal val="#ppt_y+#ppt_h*1.125000"/>
                                              </p:val>
                                            </p:tav>
                                            <p:tav tm="100000">
                                              <p:val>
                                                <p:strVal val="#ppt_y"/>
                                              </p:val>
                                            </p:tav>
                                          </p:tavLst>
                                        </p:anim>
                                        <p:animEffect transition="in" filter="wipe(up)">
                                          <p:cBhvr>
                                            <p:cTn id="17" dur="500"/>
                                            <p:tgtEl>
                                              <p:spTgt spid="16"/>
                                            </p:tgtEl>
                                          </p:cBhvr>
                                        </p:animEffect>
                                      </p:childTnLst>
                                    </p:cTn>
                                  </p:par>
                                </p:childTnLst>
                              </p:cTn>
                            </p:par>
                            <p:par>
                              <p:cTn id="18" fill="hold">
                                <p:stCondLst>
                                  <p:cond delay="130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18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3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8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300"/>
                                </p:stCondLst>
                                <p:childTnLst>
                                  <p:par>
                                    <p:cTn id="35" presetID="12" presetClass="entr" presetSubtype="4"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ppt_y</p:attrName>
                                            </p:attrNameLst>
                                          </p:cBhvr>
                                          <p:tavLst>
                                            <p:tav tm="0">
                                              <p:val>
                                                <p:strVal val="#ppt_y+#ppt_h*1.125000"/>
                                              </p:val>
                                            </p:tav>
                                            <p:tav tm="100000">
                                              <p:val>
                                                <p:strVal val="#ppt_y"/>
                                              </p:val>
                                            </p:tav>
                                          </p:tavLst>
                                        </p:anim>
                                        <p:animEffect transition="in" filter="wipe(up)">
                                          <p:cBhvr>
                                            <p:cTn id="38" dur="500"/>
                                            <p:tgtEl>
                                              <p:spTgt spid="17"/>
                                            </p:tgtEl>
                                          </p:cBhvr>
                                        </p:animEffect>
                                      </p:childTnLst>
                                    </p:cTn>
                                  </p:par>
                                </p:childTnLst>
                              </p:cTn>
                            </p:par>
                            <p:par>
                              <p:cTn id="39" fill="hold">
                                <p:stCondLst>
                                  <p:cond delay="38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43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48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5300"/>
                                </p:stCondLst>
                                <p:childTnLst>
                                  <p:par>
                                    <p:cTn id="52" presetID="2" presetClass="entr" presetSubtype="6" accel="1000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1+#ppt_w/2"/>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P spid="30" grpId="0" animBg="1"/>
          <p:bldP spid="31" grpId="0" animBg="1"/>
          <p:bldP spid="32"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145" y="-125356"/>
            <a:ext cx="896107" cy="1409609"/>
            <a:chOff x="-167145" y="-125356"/>
            <a:chExt cx="896107" cy="1409609"/>
          </a:xfrm>
        </p:grpSpPr>
        <p:sp>
          <p:nvSpPr>
            <p:cNvPr id="3" name="任意多边形 2"/>
            <p:cNvSpPr/>
            <p:nvPr userDrawn="1"/>
          </p:nvSpPr>
          <p:spPr>
            <a:xfrm rot="20192637" flipV="1">
              <a:off x="-43237" y="674264"/>
              <a:ext cx="443725" cy="609989"/>
            </a:xfrm>
            <a:custGeom>
              <a:avLst/>
              <a:gdLst>
                <a:gd name="connsiteX0" fmla="*/ 0 w 903191"/>
                <a:gd name="connsiteY0" fmla="*/ 605667 h 1241618"/>
                <a:gd name="connsiteX1" fmla="*/ 426460 w 903191"/>
                <a:gd name="connsiteY1" fmla="*/ 1241618 h 1241618"/>
                <a:gd name="connsiteX2" fmla="*/ 903191 w 903191"/>
                <a:gd name="connsiteY2" fmla="*/ 0 h 1241618"/>
              </a:gdLst>
              <a:ahLst/>
              <a:cxnLst>
                <a:cxn ang="0">
                  <a:pos x="connsiteX0" y="connsiteY0"/>
                </a:cxn>
                <a:cxn ang="0">
                  <a:pos x="connsiteX1" y="connsiteY1"/>
                </a:cxn>
                <a:cxn ang="0">
                  <a:pos x="connsiteX2" y="connsiteY2"/>
                </a:cxn>
              </a:cxnLst>
              <a:rect l="l" t="t" r="r" b="b"/>
              <a:pathLst>
                <a:path w="903191" h="1241618">
                  <a:moveTo>
                    <a:pt x="0" y="605667"/>
                  </a:moveTo>
                  <a:lnTo>
                    <a:pt x="426460" y="1241618"/>
                  </a:lnTo>
                  <a:lnTo>
                    <a:pt x="903191" y="0"/>
                  </a:lnTo>
                  <a:close/>
                </a:path>
              </a:pathLst>
            </a:custGeom>
            <a:solidFill>
              <a:srgbClr val="FF8352"/>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4" name="任意多边形 3"/>
            <p:cNvSpPr/>
            <p:nvPr userDrawn="1"/>
          </p:nvSpPr>
          <p:spPr>
            <a:xfrm rot="3369287" flipV="1">
              <a:off x="518294" y="-111286"/>
              <a:ext cx="192180" cy="229156"/>
            </a:xfrm>
            <a:custGeom>
              <a:avLst/>
              <a:gdLst>
                <a:gd name="connsiteX0" fmla="*/ 0 w 192180"/>
                <a:gd name="connsiteY0" fmla="*/ 0 h 229156"/>
                <a:gd name="connsiteX1" fmla="*/ 153668 w 192180"/>
                <a:gd name="connsiteY1" fmla="*/ 229156 h 229156"/>
                <a:gd name="connsiteX2" fmla="*/ 192180 w 192180"/>
                <a:gd name="connsiteY2" fmla="*/ 128854 h 229156"/>
                <a:gd name="connsiteX3" fmla="*/ 0 w 192180"/>
                <a:gd name="connsiteY3" fmla="*/ 0 h 229156"/>
              </a:gdLst>
              <a:ahLst/>
              <a:cxnLst>
                <a:cxn ang="0">
                  <a:pos x="connsiteX0" y="connsiteY0"/>
                </a:cxn>
                <a:cxn ang="0">
                  <a:pos x="connsiteX1" y="connsiteY1"/>
                </a:cxn>
                <a:cxn ang="0">
                  <a:pos x="connsiteX2" y="connsiteY2"/>
                </a:cxn>
                <a:cxn ang="0">
                  <a:pos x="connsiteX3" y="connsiteY3"/>
                </a:cxn>
              </a:cxnLst>
              <a:rect l="l" t="t" r="r" b="b"/>
              <a:pathLst>
                <a:path w="192180" h="229156">
                  <a:moveTo>
                    <a:pt x="0" y="0"/>
                  </a:moveTo>
                  <a:lnTo>
                    <a:pt x="153668" y="229156"/>
                  </a:lnTo>
                  <a:lnTo>
                    <a:pt x="192180" y="128854"/>
                  </a:lnTo>
                  <a:lnTo>
                    <a:pt x="0" y="0"/>
                  </a:lnTo>
                  <a:close/>
                </a:path>
              </a:pathLst>
            </a:custGeom>
            <a:solidFill>
              <a:srgbClr val="5DD1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任意多边形 4"/>
            <p:cNvSpPr/>
            <p:nvPr userDrawn="1"/>
          </p:nvSpPr>
          <p:spPr>
            <a:xfrm rot="3369287" flipV="1">
              <a:off x="257384" y="-77464"/>
              <a:ext cx="450727" cy="354943"/>
            </a:xfrm>
            <a:custGeom>
              <a:avLst/>
              <a:gdLst>
                <a:gd name="connsiteX0" fmla="*/ 0 w 450727"/>
                <a:gd name="connsiteY0" fmla="*/ 43766 h 354943"/>
                <a:gd name="connsiteX1" fmla="*/ 122263 w 450727"/>
                <a:gd name="connsiteY1" fmla="*/ 226089 h 354943"/>
                <a:gd name="connsiteX2" fmla="*/ 314443 w 450727"/>
                <a:gd name="connsiteY2" fmla="*/ 354943 h 354943"/>
                <a:gd name="connsiteX3" fmla="*/ 450727 w 450727"/>
                <a:gd name="connsiteY3" fmla="*/ 0 h 354943"/>
                <a:gd name="connsiteX4" fmla="*/ 0 w 450727"/>
                <a:gd name="connsiteY4" fmla="*/ 43766 h 354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27" h="354943">
                  <a:moveTo>
                    <a:pt x="0" y="43766"/>
                  </a:moveTo>
                  <a:lnTo>
                    <a:pt x="122263" y="226089"/>
                  </a:lnTo>
                  <a:lnTo>
                    <a:pt x="314443" y="354943"/>
                  </a:lnTo>
                  <a:lnTo>
                    <a:pt x="450727" y="0"/>
                  </a:lnTo>
                  <a:lnTo>
                    <a:pt x="0" y="43766"/>
                  </a:lnTo>
                  <a:close/>
                </a:path>
              </a:pathLst>
            </a:custGeom>
            <a:solidFill>
              <a:srgbClr val="CA5D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6" name="任意多边形 5"/>
            <p:cNvSpPr/>
            <p:nvPr userDrawn="1"/>
          </p:nvSpPr>
          <p:spPr>
            <a:xfrm rot="3369287" flipV="1">
              <a:off x="-285909" y="252268"/>
              <a:ext cx="659473" cy="337982"/>
            </a:xfrm>
            <a:custGeom>
              <a:avLst/>
              <a:gdLst>
                <a:gd name="connsiteX0" fmla="*/ 0 w 659473"/>
                <a:gd name="connsiteY0" fmla="*/ 308335 h 337982"/>
                <a:gd name="connsiteX1" fmla="*/ 608384 w 659473"/>
                <a:gd name="connsiteY1" fmla="*/ 337982 h 337982"/>
                <a:gd name="connsiteX2" fmla="*/ 659473 w 659473"/>
                <a:gd name="connsiteY2" fmla="*/ 204924 h 337982"/>
                <a:gd name="connsiteX3" fmla="*/ 459800 w 659473"/>
                <a:gd name="connsiteY3" fmla="*/ 0 h 337982"/>
                <a:gd name="connsiteX4" fmla="*/ 0 w 659473"/>
                <a:gd name="connsiteY4" fmla="*/ 308335 h 33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73" h="337982">
                  <a:moveTo>
                    <a:pt x="0" y="308335"/>
                  </a:moveTo>
                  <a:lnTo>
                    <a:pt x="608384" y="337982"/>
                  </a:lnTo>
                  <a:lnTo>
                    <a:pt x="659473" y="204924"/>
                  </a:lnTo>
                  <a:lnTo>
                    <a:pt x="459800" y="0"/>
                  </a:lnTo>
                  <a:lnTo>
                    <a:pt x="0" y="308335"/>
                  </a:lnTo>
                  <a:close/>
                </a:path>
              </a:pathLst>
            </a:custGeom>
            <a:solidFill>
              <a:srgbClr val="3BD19C"/>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任意多边形 6"/>
            <p:cNvSpPr/>
            <p:nvPr userDrawn="1"/>
          </p:nvSpPr>
          <p:spPr>
            <a:xfrm rot="3369287" flipV="1">
              <a:off x="-99898" y="83472"/>
              <a:ext cx="676896" cy="270416"/>
            </a:xfrm>
            <a:custGeom>
              <a:avLst/>
              <a:gdLst>
                <a:gd name="connsiteX0" fmla="*/ 0 w 676896"/>
                <a:gd name="connsiteY0" fmla="*/ 45943 h 270416"/>
                <a:gd name="connsiteX1" fmla="*/ 150528 w 676896"/>
                <a:gd name="connsiteY1" fmla="*/ 270416 h 270416"/>
                <a:gd name="connsiteX2" fmla="*/ 601255 w 676896"/>
                <a:gd name="connsiteY2" fmla="*/ 226650 h 270416"/>
                <a:gd name="connsiteX3" fmla="*/ 676896 w 676896"/>
                <a:gd name="connsiteY3" fmla="*/ 29647 h 270416"/>
                <a:gd name="connsiteX4" fmla="*/ 68512 w 676896"/>
                <a:gd name="connsiteY4" fmla="*/ 0 h 270416"/>
                <a:gd name="connsiteX5" fmla="*/ 0 w 676896"/>
                <a:gd name="connsiteY5" fmla="*/ 45943 h 2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96" h="270416">
                  <a:moveTo>
                    <a:pt x="0" y="45943"/>
                  </a:moveTo>
                  <a:lnTo>
                    <a:pt x="150528" y="270416"/>
                  </a:lnTo>
                  <a:lnTo>
                    <a:pt x="601255" y="226650"/>
                  </a:lnTo>
                  <a:lnTo>
                    <a:pt x="676896" y="29647"/>
                  </a:lnTo>
                  <a:lnTo>
                    <a:pt x="68512" y="0"/>
                  </a:lnTo>
                  <a:lnTo>
                    <a:pt x="0" y="45943"/>
                  </a:lnTo>
                  <a:close/>
                </a:path>
              </a:pathLst>
            </a:custGeom>
            <a:solidFill>
              <a:srgbClr val="FC5874"/>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7"/>
            <p:cNvSpPr/>
            <p:nvPr userDrawn="1"/>
          </p:nvSpPr>
          <p:spPr>
            <a:xfrm rot="3369287" flipV="1">
              <a:off x="-126428" y="563862"/>
              <a:ext cx="374879" cy="456313"/>
            </a:xfrm>
            <a:custGeom>
              <a:avLst/>
              <a:gdLst>
                <a:gd name="connsiteX0" fmla="*/ 0 w 374879"/>
                <a:gd name="connsiteY0" fmla="*/ 251389 h 456313"/>
                <a:gd name="connsiteX1" fmla="*/ 199673 w 374879"/>
                <a:gd name="connsiteY1" fmla="*/ 456313 h 456313"/>
                <a:gd name="connsiteX2" fmla="*/ 374879 w 374879"/>
                <a:gd name="connsiteY2" fmla="*/ 0 h 456313"/>
                <a:gd name="connsiteX3" fmla="*/ 0 w 374879"/>
                <a:gd name="connsiteY3" fmla="*/ 251389 h 456313"/>
              </a:gdLst>
              <a:ahLst/>
              <a:cxnLst>
                <a:cxn ang="0">
                  <a:pos x="connsiteX0" y="connsiteY0"/>
                </a:cxn>
                <a:cxn ang="0">
                  <a:pos x="connsiteX1" y="connsiteY1"/>
                </a:cxn>
                <a:cxn ang="0">
                  <a:pos x="connsiteX2" y="connsiteY2"/>
                </a:cxn>
                <a:cxn ang="0">
                  <a:pos x="connsiteX3" y="connsiteY3"/>
                </a:cxn>
              </a:cxnLst>
              <a:rect l="l" t="t" r="r" b="b"/>
              <a:pathLst>
                <a:path w="374879" h="456313">
                  <a:moveTo>
                    <a:pt x="0" y="251389"/>
                  </a:moveTo>
                  <a:lnTo>
                    <a:pt x="199673" y="456313"/>
                  </a:lnTo>
                  <a:lnTo>
                    <a:pt x="374879" y="0"/>
                  </a:lnTo>
                  <a:lnTo>
                    <a:pt x="0" y="251389"/>
                  </a:lnTo>
                  <a:close/>
                </a:path>
              </a:pathLst>
            </a:custGeom>
            <a:solidFill>
              <a:srgbClr val="42B0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268" name="任意多边形 267"/>
          <p:cNvSpPr/>
          <p:nvPr/>
        </p:nvSpPr>
        <p:spPr>
          <a:xfrm>
            <a:off x="11132630" y="6084972"/>
            <a:ext cx="1059371" cy="782660"/>
          </a:xfrm>
          <a:custGeom>
            <a:avLst/>
            <a:gdLst>
              <a:gd name="connsiteX0" fmla="*/ 838518 w 1059371"/>
              <a:gd name="connsiteY0" fmla="*/ 0 h 782660"/>
              <a:gd name="connsiteX1" fmla="*/ 1008771 w 1059371"/>
              <a:gd name="connsiteY1" fmla="*/ 17163 h 782660"/>
              <a:gd name="connsiteX2" fmla="*/ 1059371 w 1059371"/>
              <a:gd name="connsiteY2" fmla="*/ 32870 h 782660"/>
              <a:gd name="connsiteX3" fmla="*/ 1059371 w 1059371"/>
              <a:gd name="connsiteY3" fmla="*/ 782660 h 782660"/>
              <a:gd name="connsiteX4" fmla="*/ 0 w 1059371"/>
              <a:gd name="connsiteY4" fmla="*/ 782660 h 782660"/>
              <a:gd name="connsiteX5" fmla="*/ 10901 w 1059371"/>
              <a:gd name="connsiteY5" fmla="*/ 674528 h 782660"/>
              <a:gd name="connsiteX6" fmla="*/ 838518 w 1059371"/>
              <a:gd name="connsiteY6" fmla="*/ 0 h 7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371" h="782660">
                <a:moveTo>
                  <a:pt x="838518" y="0"/>
                </a:moveTo>
                <a:cubicBezTo>
                  <a:pt x="896838" y="0"/>
                  <a:pt x="953778" y="5910"/>
                  <a:pt x="1008771" y="17163"/>
                </a:cubicBezTo>
                <a:lnTo>
                  <a:pt x="1059371" y="32870"/>
                </a:lnTo>
                <a:lnTo>
                  <a:pt x="1059371" y="782660"/>
                </a:lnTo>
                <a:lnTo>
                  <a:pt x="0" y="782660"/>
                </a:lnTo>
                <a:lnTo>
                  <a:pt x="10901" y="674528"/>
                </a:lnTo>
                <a:cubicBezTo>
                  <a:pt x="89674" y="289576"/>
                  <a:pt x="430279" y="0"/>
                  <a:pt x="838518" y="0"/>
                </a:cubicBez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96D1053-00A3-4CC9-8B07-07D1F2B9315E}"/>
              </a:ext>
            </a:extLst>
          </p:cNvPr>
          <p:cNvSpPr txBox="1"/>
          <p:nvPr/>
        </p:nvSpPr>
        <p:spPr>
          <a:xfrm>
            <a:off x="682420" y="313471"/>
            <a:ext cx="3092058" cy="523220"/>
          </a:xfrm>
          <a:prstGeom prst="rect">
            <a:avLst/>
          </a:prstGeom>
          <a:noFill/>
        </p:spPr>
        <p:txBody>
          <a:bodyPr wrap="square" rtlCol="0">
            <a:spAutoFit/>
          </a:bodyPr>
          <a:lstStyle/>
          <a:p>
            <a:r>
              <a:rPr lang="zh-CN" altLang="en-US" sz="2800" dirty="0">
                <a:solidFill>
                  <a:schemeClr val="tx2"/>
                </a:solidFill>
                <a:latin typeface="楷体" panose="02010609060101010101" pitchFamily="49" charset="-122"/>
                <a:ea typeface="楷体" panose="02010609060101010101" pitchFamily="49" charset="-122"/>
              </a:rPr>
              <a:t>微服务的发展历史</a:t>
            </a:r>
          </a:p>
        </p:txBody>
      </p:sp>
      <p:pic>
        <p:nvPicPr>
          <p:cNvPr id="21" name="图片 20">
            <a:extLst>
              <a:ext uri="{FF2B5EF4-FFF2-40B4-BE49-F238E27FC236}">
                <a16:creationId xmlns:a16="http://schemas.microsoft.com/office/drawing/2014/main" id="{06B24C60-359C-4CA7-B0A4-0ACCC407708B}"/>
              </a:ext>
            </a:extLst>
          </p:cNvPr>
          <p:cNvPicPr>
            <a:picLocks noChangeAspect="1"/>
          </p:cNvPicPr>
          <p:nvPr/>
        </p:nvPicPr>
        <p:blipFill>
          <a:blip r:embed="rId2"/>
          <a:stretch>
            <a:fillRect/>
          </a:stretch>
        </p:blipFill>
        <p:spPr>
          <a:xfrm>
            <a:off x="763064" y="1469874"/>
            <a:ext cx="4256702" cy="4517052"/>
          </a:xfrm>
          <a:prstGeom prst="rect">
            <a:avLst/>
          </a:prstGeom>
        </p:spPr>
      </p:pic>
      <p:sp>
        <p:nvSpPr>
          <p:cNvPr id="9" name="矩形 8">
            <a:extLst>
              <a:ext uri="{FF2B5EF4-FFF2-40B4-BE49-F238E27FC236}">
                <a16:creationId xmlns:a16="http://schemas.microsoft.com/office/drawing/2014/main" id="{7B5AB89D-D332-4FFE-90A0-CD4584AE0AD0}"/>
              </a:ext>
            </a:extLst>
          </p:cNvPr>
          <p:cNvSpPr/>
          <p:nvPr/>
        </p:nvSpPr>
        <p:spPr>
          <a:xfrm>
            <a:off x="5476937" y="1347362"/>
            <a:ext cx="6369011" cy="2954655"/>
          </a:xfrm>
          <a:prstGeom prst="rect">
            <a:avLst/>
          </a:prstGeom>
        </p:spPr>
        <p:txBody>
          <a:bodyPr wrap="square">
            <a:spAutoFit/>
          </a:bodyPr>
          <a:lstStyle/>
          <a:p>
            <a:r>
              <a:rPr lang="zh-CN" altLang="en-US" sz="2400" b="1" dirty="0">
                <a:solidFill>
                  <a:schemeClr val="tx2"/>
                </a:solidFill>
                <a:latin typeface="楷体" panose="02010609060101010101" pitchFamily="49" charset="-122"/>
                <a:ea typeface="楷体" panose="02010609060101010101" pitchFamily="49" charset="-122"/>
              </a:rPr>
              <a:t>单体式开发：</a:t>
            </a:r>
            <a:endParaRPr lang="en-US" altLang="zh-CN" sz="2400" b="1" dirty="0">
              <a:solidFill>
                <a:schemeClr val="tx2"/>
              </a:solidFill>
              <a:latin typeface="楷体" panose="02010609060101010101" pitchFamily="49" charset="-122"/>
              <a:ea typeface="楷体" panose="02010609060101010101" pitchFamily="49" charset="-122"/>
            </a:endParaRPr>
          </a:p>
          <a:p>
            <a:endParaRPr lang="en-US" altLang="zh-CN" dirty="0">
              <a:solidFill>
                <a:schemeClr val="tx2"/>
              </a:solidFill>
              <a:latin typeface="楷体" panose="02010609060101010101" pitchFamily="49" charset="-122"/>
              <a:ea typeface="楷体" panose="02010609060101010101" pitchFamily="49" charset="-122"/>
            </a:endParaRPr>
          </a:p>
          <a:p>
            <a:r>
              <a:rPr lang="zh-CN" altLang="en-US" dirty="0">
                <a:solidFill>
                  <a:schemeClr val="tx2"/>
                </a:solidFill>
                <a:latin typeface="楷体" panose="02010609060101010101" pitchFamily="49" charset="-122"/>
                <a:ea typeface="楷体" panose="02010609060101010101" pitchFamily="49" charset="-122"/>
              </a:rPr>
              <a:t>效率低：开发都在同一个项目改代码，相互等待，冲突不断</a:t>
            </a:r>
            <a:endParaRPr lang="en-US" altLang="zh-CN" dirty="0">
              <a:solidFill>
                <a:schemeClr val="tx2"/>
              </a:solidFill>
              <a:latin typeface="楷体" panose="02010609060101010101" pitchFamily="49" charset="-122"/>
              <a:ea typeface="楷体" panose="02010609060101010101" pitchFamily="49" charset="-122"/>
            </a:endParaRPr>
          </a:p>
          <a:p>
            <a:br>
              <a:rPr lang="zh-CN" altLang="en-US" dirty="0">
                <a:solidFill>
                  <a:schemeClr val="tx2"/>
                </a:solidFill>
                <a:latin typeface="楷体" panose="02010609060101010101" pitchFamily="49" charset="-122"/>
                <a:ea typeface="楷体" panose="02010609060101010101" pitchFamily="49" charset="-122"/>
              </a:rPr>
            </a:br>
            <a:r>
              <a:rPr lang="zh-CN" altLang="en-US" dirty="0">
                <a:solidFill>
                  <a:schemeClr val="tx2"/>
                </a:solidFill>
                <a:latin typeface="楷体" panose="02010609060101010101" pitchFamily="49" charset="-122"/>
                <a:ea typeface="楷体" panose="02010609060101010101" pitchFamily="49" charset="-122"/>
              </a:rPr>
              <a:t>维护难：代码功功能耦合在一起，新人不知道何从下手</a:t>
            </a:r>
            <a:endParaRPr lang="en-US" altLang="zh-CN" dirty="0">
              <a:solidFill>
                <a:schemeClr val="tx2"/>
              </a:solidFill>
              <a:latin typeface="楷体" panose="02010609060101010101" pitchFamily="49" charset="-122"/>
              <a:ea typeface="楷体" panose="02010609060101010101" pitchFamily="49" charset="-122"/>
            </a:endParaRPr>
          </a:p>
          <a:p>
            <a:br>
              <a:rPr lang="zh-CN" altLang="en-US" dirty="0">
                <a:solidFill>
                  <a:schemeClr val="tx2"/>
                </a:solidFill>
                <a:latin typeface="楷体" panose="02010609060101010101" pitchFamily="49" charset="-122"/>
                <a:ea typeface="楷体" panose="02010609060101010101" pitchFamily="49" charset="-122"/>
              </a:rPr>
            </a:br>
            <a:r>
              <a:rPr lang="zh-CN" altLang="en-US" dirty="0">
                <a:solidFill>
                  <a:schemeClr val="tx2"/>
                </a:solidFill>
                <a:latin typeface="楷体" panose="02010609060101010101" pitchFamily="49" charset="-122"/>
                <a:ea typeface="楷体" panose="02010609060101010101" pitchFamily="49" charset="-122"/>
              </a:rPr>
              <a:t>不灵活：构建时间长，任何小修改都要重构整个项目，耗时</a:t>
            </a:r>
            <a:br>
              <a:rPr lang="zh-CN" altLang="en-US" dirty="0">
                <a:solidFill>
                  <a:schemeClr val="tx2"/>
                </a:solidFill>
                <a:latin typeface="楷体" panose="02010609060101010101" pitchFamily="49" charset="-122"/>
                <a:ea typeface="楷体" panose="02010609060101010101" pitchFamily="49" charset="-122"/>
              </a:rPr>
            </a:br>
            <a:r>
              <a:rPr lang="zh-CN" altLang="en-US" dirty="0">
                <a:solidFill>
                  <a:schemeClr val="tx2"/>
                </a:solidFill>
                <a:latin typeface="楷体" panose="02010609060101010101" pitchFamily="49" charset="-122"/>
                <a:ea typeface="楷体" panose="02010609060101010101" pitchFamily="49" charset="-122"/>
              </a:rPr>
              <a:t>稳定性差：一个微小的问题，都可能导致整个应用挂掉</a:t>
            </a:r>
            <a:endParaRPr lang="en-US" altLang="zh-CN" dirty="0">
              <a:solidFill>
                <a:schemeClr val="tx2"/>
              </a:solidFill>
              <a:latin typeface="楷体" panose="02010609060101010101" pitchFamily="49" charset="-122"/>
              <a:ea typeface="楷体" panose="02010609060101010101" pitchFamily="49" charset="-122"/>
            </a:endParaRPr>
          </a:p>
          <a:p>
            <a:br>
              <a:rPr lang="zh-CN" altLang="en-US" dirty="0">
                <a:solidFill>
                  <a:schemeClr val="tx2"/>
                </a:solidFill>
                <a:latin typeface="楷体" panose="02010609060101010101" pitchFamily="49" charset="-122"/>
                <a:ea typeface="楷体" panose="02010609060101010101" pitchFamily="49" charset="-122"/>
              </a:rPr>
            </a:br>
            <a:r>
              <a:rPr lang="zh-CN" altLang="en-US" dirty="0">
                <a:solidFill>
                  <a:schemeClr val="tx2"/>
                </a:solidFill>
                <a:latin typeface="楷体" panose="02010609060101010101" pitchFamily="49" charset="-122"/>
                <a:ea typeface="楷体" panose="02010609060101010101" pitchFamily="49" charset="-122"/>
              </a:rPr>
              <a:t>扩展性不够：无法满足高并发下的业务需求</a:t>
            </a:r>
          </a:p>
        </p:txBody>
      </p:sp>
    </p:spTree>
    <p:extLst>
      <p:ext uri="{BB962C8B-B14F-4D97-AF65-F5344CB8AC3E}">
        <p14:creationId xmlns:p14="http://schemas.microsoft.com/office/powerpoint/2010/main" val="1538600576"/>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14:presetBounceEnd="5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2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52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800"/>
                                </p:stCondLst>
                                <p:childTnLst>
                                  <p:par>
                                    <p:cTn id="14" presetID="12" presetClass="entr" presetSubtype="4"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ppt_y</p:attrName>
                                            </p:attrNameLst>
                                          </p:cBhvr>
                                          <p:tavLst>
                                            <p:tav tm="0">
                                              <p:val>
                                                <p:strVal val="#ppt_y+#ppt_h*1.125000"/>
                                              </p:val>
                                            </p:tav>
                                            <p:tav tm="100000">
                                              <p:val>
                                                <p:strVal val="#ppt_y"/>
                                              </p:val>
                                            </p:tav>
                                          </p:tavLst>
                                        </p:anim>
                                        <p:animEffect transition="in" filter="wipe(up)">
                                          <p:cBhvr>
                                            <p:cTn id="17" dur="500"/>
                                            <p:tgtEl>
                                              <p:spTgt spid="16"/>
                                            </p:tgtEl>
                                          </p:cBhvr>
                                        </p:animEffect>
                                      </p:childTnLst>
                                    </p:cTn>
                                  </p:par>
                                </p:childTnLst>
                              </p:cTn>
                            </p:par>
                            <p:par>
                              <p:cTn id="18" fill="hold">
                                <p:stCondLst>
                                  <p:cond delay="130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18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3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8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300"/>
                                </p:stCondLst>
                                <p:childTnLst>
                                  <p:par>
                                    <p:cTn id="35" presetID="12" presetClass="entr" presetSubtype="4"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ppt_y</p:attrName>
                                            </p:attrNameLst>
                                          </p:cBhvr>
                                          <p:tavLst>
                                            <p:tav tm="0">
                                              <p:val>
                                                <p:strVal val="#ppt_y+#ppt_h*1.125000"/>
                                              </p:val>
                                            </p:tav>
                                            <p:tav tm="100000">
                                              <p:val>
                                                <p:strVal val="#ppt_y"/>
                                              </p:val>
                                            </p:tav>
                                          </p:tavLst>
                                        </p:anim>
                                        <p:animEffect transition="in" filter="wipe(up)">
                                          <p:cBhvr>
                                            <p:cTn id="38" dur="500"/>
                                            <p:tgtEl>
                                              <p:spTgt spid="17"/>
                                            </p:tgtEl>
                                          </p:cBhvr>
                                        </p:animEffect>
                                      </p:childTnLst>
                                    </p:cTn>
                                  </p:par>
                                </p:childTnLst>
                              </p:cTn>
                            </p:par>
                            <p:par>
                              <p:cTn id="39" fill="hold">
                                <p:stCondLst>
                                  <p:cond delay="38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43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48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5300"/>
                                </p:stCondLst>
                                <p:childTnLst>
                                  <p:par>
                                    <p:cTn id="52" presetID="2" presetClass="entr" presetSubtype="6" accel="1000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1+#ppt_w/2"/>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P spid="30" grpId="0" animBg="1"/>
          <p:bldP spid="31" grpId="0" animBg="1"/>
          <p:bldP spid="32"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145" y="-125356"/>
            <a:ext cx="896107" cy="1409609"/>
            <a:chOff x="-167145" y="-125356"/>
            <a:chExt cx="896107" cy="1409609"/>
          </a:xfrm>
        </p:grpSpPr>
        <p:sp>
          <p:nvSpPr>
            <p:cNvPr id="3" name="任意多边形 2"/>
            <p:cNvSpPr/>
            <p:nvPr userDrawn="1"/>
          </p:nvSpPr>
          <p:spPr>
            <a:xfrm rot="20192637" flipV="1">
              <a:off x="-43237" y="674264"/>
              <a:ext cx="443725" cy="609989"/>
            </a:xfrm>
            <a:custGeom>
              <a:avLst/>
              <a:gdLst>
                <a:gd name="connsiteX0" fmla="*/ 0 w 903191"/>
                <a:gd name="connsiteY0" fmla="*/ 605667 h 1241618"/>
                <a:gd name="connsiteX1" fmla="*/ 426460 w 903191"/>
                <a:gd name="connsiteY1" fmla="*/ 1241618 h 1241618"/>
                <a:gd name="connsiteX2" fmla="*/ 903191 w 903191"/>
                <a:gd name="connsiteY2" fmla="*/ 0 h 1241618"/>
              </a:gdLst>
              <a:ahLst/>
              <a:cxnLst>
                <a:cxn ang="0">
                  <a:pos x="connsiteX0" y="connsiteY0"/>
                </a:cxn>
                <a:cxn ang="0">
                  <a:pos x="connsiteX1" y="connsiteY1"/>
                </a:cxn>
                <a:cxn ang="0">
                  <a:pos x="connsiteX2" y="connsiteY2"/>
                </a:cxn>
              </a:cxnLst>
              <a:rect l="l" t="t" r="r" b="b"/>
              <a:pathLst>
                <a:path w="903191" h="1241618">
                  <a:moveTo>
                    <a:pt x="0" y="605667"/>
                  </a:moveTo>
                  <a:lnTo>
                    <a:pt x="426460" y="1241618"/>
                  </a:lnTo>
                  <a:lnTo>
                    <a:pt x="903191" y="0"/>
                  </a:lnTo>
                  <a:close/>
                </a:path>
              </a:pathLst>
            </a:custGeom>
            <a:solidFill>
              <a:srgbClr val="FF8352"/>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4" name="任意多边形 3"/>
            <p:cNvSpPr/>
            <p:nvPr userDrawn="1"/>
          </p:nvSpPr>
          <p:spPr>
            <a:xfrm rot="3369287" flipV="1">
              <a:off x="518294" y="-111286"/>
              <a:ext cx="192180" cy="229156"/>
            </a:xfrm>
            <a:custGeom>
              <a:avLst/>
              <a:gdLst>
                <a:gd name="connsiteX0" fmla="*/ 0 w 192180"/>
                <a:gd name="connsiteY0" fmla="*/ 0 h 229156"/>
                <a:gd name="connsiteX1" fmla="*/ 153668 w 192180"/>
                <a:gd name="connsiteY1" fmla="*/ 229156 h 229156"/>
                <a:gd name="connsiteX2" fmla="*/ 192180 w 192180"/>
                <a:gd name="connsiteY2" fmla="*/ 128854 h 229156"/>
                <a:gd name="connsiteX3" fmla="*/ 0 w 192180"/>
                <a:gd name="connsiteY3" fmla="*/ 0 h 229156"/>
              </a:gdLst>
              <a:ahLst/>
              <a:cxnLst>
                <a:cxn ang="0">
                  <a:pos x="connsiteX0" y="connsiteY0"/>
                </a:cxn>
                <a:cxn ang="0">
                  <a:pos x="connsiteX1" y="connsiteY1"/>
                </a:cxn>
                <a:cxn ang="0">
                  <a:pos x="connsiteX2" y="connsiteY2"/>
                </a:cxn>
                <a:cxn ang="0">
                  <a:pos x="connsiteX3" y="connsiteY3"/>
                </a:cxn>
              </a:cxnLst>
              <a:rect l="l" t="t" r="r" b="b"/>
              <a:pathLst>
                <a:path w="192180" h="229156">
                  <a:moveTo>
                    <a:pt x="0" y="0"/>
                  </a:moveTo>
                  <a:lnTo>
                    <a:pt x="153668" y="229156"/>
                  </a:lnTo>
                  <a:lnTo>
                    <a:pt x="192180" y="128854"/>
                  </a:lnTo>
                  <a:lnTo>
                    <a:pt x="0" y="0"/>
                  </a:lnTo>
                  <a:close/>
                </a:path>
              </a:pathLst>
            </a:custGeom>
            <a:solidFill>
              <a:srgbClr val="5DD1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任意多边形 4"/>
            <p:cNvSpPr/>
            <p:nvPr userDrawn="1"/>
          </p:nvSpPr>
          <p:spPr>
            <a:xfrm rot="3369287" flipV="1">
              <a:off x="257384" y="-77464"/>
              <a:ext cx="450727" cy="354943"/>
            </a:xfrm>
            <a:custGeom>
              <a:avLst/>
              <a:gdLst>
                <a:gd name="connsiteX0" fmla="*/ 0 w 450727"/>
                <a:gd name="connsiteY0" fmla="*/ 43766 h 354943"/>
                <a:gd name="connsiteX1" fmla="*/ 122263 w 450727"/>
                <a:gd name="connsiteY1" fmla="*/ 226089 h 354943"/>
                <a:gd name="connsiteX2" fmla="*/ 314443 w 450727"/>
                <a:gd name="connsiteY2" fmla="*/ 354943 h 354943"/>
                <a:gd name="connsiteX3" fmla="*/ 450727 w 450727"/>
                <a:gd name="connsiteY3" fmla="*/ 0 h 354943"/>
                <a:gd name="connsiteX4" fmla="*/ 0 w 450727"/>
                <a:gd name="connsiteY4" fmla="*/ 43766 h 354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27" h="354943">
                  <a:moveTo>
                    <a:pt x="0" y="43766"/>
                  </a:moveTo>
                  <a:lnTo>
                    <a:pt x="122263" y="226089"/>
                  </a:lnTo>
                  <a:lnTo>
                    <a:pt x="314443" y="354943"/>
                  </a:lnTo>
                  <a:lnTo>
                    <a:pt x="450727" y="0"/>
                  </a:lnTo>
                  <a:lnTo>
                    <a:pt x="0" y="43766"/>
                  </a:lnTo>
                  <a:close/>
                </a:path>
              </a:pathLst>
            </a:custGeom>
            <a:solidFill>
              <a:srgbClr val="CA5D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6" name="任意多边形 5"/>
            <p:cNvSpPr/>
            <p:nvPr userDrawn="1"/>
          </p:nvSpPr>
          <p:spPr>
            <a:xfrm rot="3369287" flipV="1">
              <a:off x="-285909" y="252268"/>
              <a:ext cx="659473" cy="337982"/>
            </a:xfrm>
            <a:custGeom>
              <a:avLst/>
              <a:gdLst>
                <a:gd name="connsiteX0" fmla="*/ 0 w 659473"/>
                <a:gd name="connsiteY0" fmla="*/ 308335 h 337982"/>
                <a:gd name="connsiteX1" fmla="*/ 608384 w 659473"/>
                <a:gd name="connsiteY1" fmla="*/ 337982 h 337982"/>
                <a:gd name="connsiteX2" fmla="*/ 659473 w 659473"/>
                <a:gd name="connsiteY2" fmla="*/ 204924 h 337982"/>
                <a:gd name="connsiteX3" fmla="*/ 459800 w 659473"/>
                <a:gd name="connsiteY3" fmla="*/ 0 h 337982"/>
                <a:gd name="connsiteX4" fmla="*/ 0 w 659473"/>
                <a:gd name="connsiteY4" fmla="*/ 308335 h 33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73" h="337982">
                  <a:moveTo>
                    <a:pt x="0" y="308335"/>
                  </a:moveTo>
                  <a:lnTo>
                    <a:pt x="608384" y="337982"/>
                  </a:lnTo>
                  <a:lnTo>
                    <a:pt x="659473" y="204924"/>
                  </a:lnTo>
                  <a:lnTo>
                    <a:pt x="459800" y="0"/>
                  </a:lnTo>
                  <a:lnTo>
                    <a:pt x="0" y="308335"/>
                  </a:lnTo>
                  <a:close/>
                </a:path>
              </a:pathLst>
            </a:custGeom>
            <a:solidFill>
              <a:srgbClr val="3BD19C"/>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任意多边形 6"/>
            <p:cNvSpPr/>
            <p:nvPr userDrawn="1"/>
          </p:nvSpPr>
          <p:spPr>
            <a:xfrm rot="3369287" flipV="1">
              <a:off x="-99898" y="83472"/>
              <a:ext cx="676896" cy="270416"/>
            </a:xfrm>
            <a:custGeom>
              <a:avLst/>
              <a:gdLst>
                <a:gd name="connsiteX0" fmla="*/ 0 w 676896"/>
                <a:gd name="connsiteY0" fmla="*/ 45943 h 270416"/>
                <a:gd name="connsiteX1" fmla="*/ 150528 w 676896"/>
                <a:gd name="connsiteY1" fmla="*/ 270416 h 270416"/>
                <a:gd name="connsiteX2" fmla="*/ 601255 w 676896"/>
                <a:gd name="connsiteY2" fmla="*/ 226650 h 270416"/>
                <a:gd name="connsiteX3" fmla="*/ 676896 w 676896"/>
                <a:gd name="connsiteY3" fmla="*/ 29647 h 270416"/>
                <a:gd name="connsiteX4" fmla="*/ 68512 w 676896"/>
                <a:gd name="connsiteY4" fmla="*/ 0 h 270416"/>
                <a:gd name="connsiteX5" fmla="*/ 0 w 676896"/>
                <a:gd name="connsiteY5" fmla="*/ 45943 h 2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96" h="270416">
                  <a:moveTo>
                    <a:pt x="0" y="45943"/>
                  </a:moveTo>
                  <a:lnTo>
                    <a:pt x="150528" y="270416"/>
                  </a:lnTo>
                  <a:lnTo>
                    <a:pt x="601255" y="226650"/>
                  </a:lnTo>
                  <a:lnTo>
                    <a:pt x="676896" y="29647"/>
                  </a:lnTo>
                  <a:lnTo>
                    <a:pt x="68512" y="0"/>
                  </a:lnTo>
                  <a:lnTo>
                    <a:pt x="0" y="45943"/>
                  </a:lnTo>
                  <a:close/>
                </a:path>
              </a:pathLst>
            </a:custGeom>
            <a:solidFill>
              <a:srgbClr val="FC5874"/>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7"/>
            <p:cNvSpPr/>
            <p:nvPr userDrawn="1"/>
          </p:nvSpPr>
          <p:spPr>
            <a:xfrm rot="3369287" flipV="1">
              <a:off x="-126428" y="563862"/>
              <a:ext cx="374879" cy="456313"/>
            </a:xfrm>
            <a:custGeom>
              <a:avLst/>
              <a:gdLst>
                <a:gd name="connsiteX0" fmla="*/ 0 w 374879"/>
                <a:gd name="connsiteY0" fmla="*/ 251389 h 456313"/>
                <a:gd name="connsiteX1" fmla="*/ 199673 w 374879"/>
                <a:gd name="connsiteY1" fmla="*/ 456313 h 456313"/>
                <a:gd name="connsiteX2" fmla="*/ 374879 w 374879"/>
                <a:gd name="connsiteY2" fmla="*/ 0 h 456313"/>
                <a:gd name="connsiteX3" fmla="*/ 0 w 374879"/>
                <a:gd name="connsiteY3" fmla="*/ 251389 h 456313"/>
              </a:gdLst>
              <a:ahLst/>
              <a:cxnLst>
                <a:cxn ang="0">
                  <a:pos x="connsiteX0" y="connsiteY0"/>
                </a:cxn>
                <a:cxn ang="0">
                  <a:pos x="connsiteX1" y="connsiteY1"/>
                </a:cxn>
                <a:cxn ang="0">
                  <a:pos x="connsiteX2" y="connsiteY2"/>
                </a:cxn>
                <a:cxn ang="0">
                  <a:pos x="connsiteX3" y="connsiteY3"/>
                </a:cxn>
              </a:cxnLst>
              <a:rect l="l" t="t" r="r" b="b"/>
              <a:pathLst>
                <a:path w="374879" h="456313">
                  <a:moveTo>
                    <a:pt x="0" y="251389"/>
                  </a:moveTo>
                  <a:lnTo>
                    <a:pt x="199673" y="456313"/>
                  </a:lnTo>
                  <a:lnTo>
                    <a:pt x="374879" y="0"/>
                  </a:lnTo>
                  <a:lnTo>
                    <a:pt x="0" y="251389"/>
                  </a:lnTo>
                  <a:close/>
                </a:path>
              </a:pathLst>
            </a:custGeom>
            <a:solidFill>
              <a:srgbClr val="42B0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268" name="任意多边形 267"/>
          <p:cNvSpPr/>
          <p:nvPr/>
        </p:nvSpPr>
        <p:spPr>
          <a:xfrm>
            <a:off x="11132630" y="6084972"/>
            <a:ext cx="1059371" cy="782660"/>
          </a:xfrm>
          <a:custGeom>
            <a:avLst/>
            <a:gdLst>
              <a:gd name="connsiteX0" fmla="*/ 838518 w 1059371"/>
              <a:gd name="connsiteY0" fmla="*/ 0 h 782660"/>
              <a:gd name="connsiteX1" fmla="*/ 1008771 w 1059371"/>
              <a:gd name="connsiteY1" fmla="*/ 17163 h 782660"/>
              <a:gd name="connsiteX2" fmla="*/ 1059371 w 1059371"/>
              <a:gd name="connsiteY2" fmla="*/ 32870 h 782660"/>
              <a:gd name="connsiteX3" fmla="*/ 1059371 w 1059371"/>
              <a:gd name="connsiteY3" fmla="*/ 782660 h 782660"/>
              <a:gd name="connsiteX4" fmla="*/ 0 w 1059371"/>
              <a:gd name="connsiteY4" fmla="*/ 782660 h 782660"/>
              <a:gd name="connsiteX5" fmla="*/ 10901 w 1059371"/>
              <a:gd name="connsiteY5" fmla="*/ 674528 h 782660"/>
              <a:gd name="connsiteX6" fmla="*/ 838518 w 1059371"/>
              <a:gd name="connsiteY6" fmla="*/ 0 h 7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371" h="782660">
                <a:moveTo>
                  <a:pt x="838518" y="0"/>
                </a:moveTo>
                <a:cubicBezTo>
                  <a:pt x="896838" y="0"/>
                  <a:pt x="953778" y="5910"/>
                  <a:pt x="1008771" y="17163"/>
                </a:cubicBezTo>
                <a:lnTo>
                  <a:pt x="1059371" y="32870"/>
                </a:lnTo>
                <a:lnTo>
                  <a:pt x="1059371" y="782660"/>
                </a:lnTo>
                <a:lnTo>
                  <a:pt x="0" y="782660"/>
                </a:lnTo>
                <a:lnTo>
                  <a:pt x="10901" y="674528"/>
                </a:lnTo>
                <a:cubicBezTo>
                  <a:pt x="89674" y="289576"/>
                  <a:pt x="430279" y="0"/>
                  <a:pt x="838518" y="0"/>
                </a:cubicBez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96D1053-00A3-4CC9-8B07-07D1F2B9315E}"/>
              </a:ext>
            </a:extLst>
          </p:cNvPr>
          <p:cNvSpPr txBox="1"/>
          <p:nvPr/>
        </p:nvSpPr>
        <p:spPr>
          <a:xfrm>
            <a:off x="682420" y="313471"/>
            <a:ext cx="3092058" cy="523220"/>
          </a:xfrm>
          <a:prstGeom prst="rect">
            <a:avLst/>
          </a:prstGeom>
          <a:noFill/>
        </p:spPr>
        <p:txBody>
          <a:bodyPr wrap="square" rtlCol="0">
            <a:spAutoFit/>
          </a:bodyPr>
          <a:lstStyle/>
          <a:p>
            <a:r>
              <a:rPr lang="zh-CN" altLang="en-US" sz="2800" dirty="0">
                <a:solidFill>
                  <a:schemeClr val="tx2"/>
                </a:solidFill>
                <a:latin typeface="楷体" panose="02010609060101010101" pitchFamily="49" charset="-122"/>
                <a:ea typeface="楷体" panose="02010609060101010101" pitchFamily="49" charset="-122"/>
              </a:rPr>
              <a:t>微服务的发展历史</a:t>
            </a:r>
          </a:p>
        </p:txBody>
      </p:sp>
      <p:pic>
        <p:nvPicPr>
          <p:cNvPr id="22" name="图片 21">
            <a:extLst>
              <a:ext uri="{FF2B5EF4-FFF2-40B4-BE49-F238E27FC236}">
                <a16:creationId xmlns:a16="http://schemas.microsoft.com/office/drawing/2014/main" id="{4679D41A-07B8-40C0-860A-9DCCA90FF34D}"/>
              </a:ext>
            </a:extLst>
          </p:cNvPr>
          <p:cNvPicPr>
            <a:picLocks noChangeAspect="1"/>
          </p:cNvPicPr>
          <p:nvPr/>
        </p:nvPicPr>
        <p:blipFill>
          <a:blip r:embed="rId2"/>
          <a:stretch>
            <a:fillRect/>
          </a:stretch>
        </p:blipFill>
        <p:spPr>
          <a:xfrm>
            <a:off x="539346" y="1973712"/>
            <a:ext cx="6942454" cy="3834458"/>
          </a:xfrm>
          <a:prstGeom prst="rect">
            <a:avLst/>
          </a:prstGeom>
        </p:spPr>
      </p:pic>
      <p:sp>
        <p:nvSpPr>
          <p:cNvPr id="9" name="矩形 8">
            <a:extLst>
              <a:ext uri="{FF2B5EF4-FFF2-40B4-BE49-F238E27FC236}">
                <a16:creationId xmlns:a16="http://schemas.microsoft.com/office/drawing/2014/main" id="{80B8CD7C-47CB-4B13-B89B-104742A99B91}"/>
              </a:ext>
            </a:extLst>
          </p:cNvPr>
          <p:cNvSpPr/>
          <p:nvPr/>
        </p:nvSpPr>
        <p:spPr>
          <a:xfrm>
            <a:off x="6499115" y="1412616"/>
            <a:ext cx="5314275" cy="1323439"/>
          </a:xfrm>
          <a:prstGeom prst="rect">
            <a:avLst/>
          </a:prstGeom>
        </p:spPr>
        <p:txBody>
          <a:bodyPr wrap="none">
            <a:spAutoFit/>
          </a:bodyPr>
          <a:lstStyle/>
          <a:p>
            <a:r>
              <a:rPr lang="zh-CN" altLang="en-US" sz="2400" b="1" dirty="0">
                <a:solidFill>
                  <a:schemeClr val="tx2"/>
                </a:solidFill>
                <a:latin typeface="楷体" panose="02010609060101010101" pitchFamily="49" charset="-122"/>
                <a:ea typeface="楷体" panose="02010609060101010101" pitchFamily="49" charset="-122"/>
              </a:rPr>
              <a:t>微服务架构</a:t>
            </a:r>
            <a:endParaRPr lang="en-US" altLang="zh-CN" sz="2400" b="1" dirty="0">
              <a:solidFill>
                <a:schemeClr val="tx2"/>
              </a:solidFill>
              <a:latin typeface="楷体" panose="02010609060101010101" pitchFamily="49" charset="-122"/>
              <a:ea typeface="楷体" panose="02010609060101010101" pitchFamily="49" charset="-122"/>
            </a:endParaRPr>
          </a:p>
          <a:p>
            <a:r>
              <a:rPr lang="zh-CN" altLang="en-US" sz="2000" dirty="0">
                <a:solidFill>
                  <a:schemeClr val="tx2"/>
                </a:solidFill>
                <a:latin typeface="楷体" panose="02010609060101010101" pitchFamily="49" charset="-122"/>
                <a:ea typeface="楷体" panose="02010609060101010101" pitchFamily="49" charset="-122"/>
              </a:rPr>
              <a:t>目的：有效的拆分应用，实现敏捷开发和部署</a:t>
            </a:r>
          </a:p>
          <a:p>
            <a:br>
              <a:rPr lang="zh-CN" altLang="en-US" dirty="0"/>
            </a:br>
            <a:endParaRPr lang="zh-CN" altLang="en-US" dirty="0"/>
          </a:p>
        </p:txBody>
      </p:sp>
    </p:spTree>
    <p:extLst>
      <p:ext uri="{BB962C8B-B14F-4D97-AF65-F5344CB8AC3E}">
        <p14:creationId xmlns:p14="http://schemas.microsoft.com/office/powerpoint/2010/main" val="4257882801"/>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14:presetBounceEnd="5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2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52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800"/>
                                </p:stCondLst>
                                <p:childTnLst>
                                  <p:par>
                                    <p:cTn id="14" presetID="12" presetClass="entr" presetSubtype="4"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ppt_y</p:attrName>
                                            </p:attrNameLst>
                                          </p:cBhvr>
                                          <p:tavLst>
                                            <p:tav tm="0">
                                              <p:val>
                                                <p:strVal val="#ppt_y+#ppt_h*1.125000"/>
                                              </p:val>
                                            </p:tav>
                                            <p:tav tm="100000">
                                              <p:val>
                                                <p:strVal val="#ppt_y"/>
                                              </p:val>
                                            </p:tav>
                                          </p:tavLst>
                                        </p:anim>
                                        <p:animEffect transition="in" filter="wipe(up)">
                                          <p:cBhvr>
                                            <p:cTn id="17" dur="500"/>
                                            <p:tgtEl>
                                              <p:spTgt spid="16"/>
                                            </p:tgtEl>
                                          </p:cBhvr>
                                        </p:animEffect>
                                      </p:childTnLst>
                                    </p:cTn>
                                  </p:par>
                                </p:childTnLst>
                              </p:cTn>
                            </p:par>
                            <p:par>
                              <p:cTn id="18" fill="hold">
                                <p:stCondLst>
                                  <p:cond delay="130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18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3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8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300"/>
                                </p:stCondLst>
                                <p:childTnLst>
                                  <p:par>
                                    <p:cTn id="35" presetID="12" presetClass="entr" presetSubtype="4"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ppt_y</p:attrName>
                                            </p:attrNameLst>
                                          </p:cBhvr>
                                          <p:tavLst>
                                            <p:tav tm="0">
                                              <p:val>
                                                <p:strVal val="#ppt_y+#ppt_h*1.125000"/>
                                              </p:val>
                                            </p:tav>
                                            <p:tav tm="100000">
                                              <p:val>
                                                <p:strVal val="#ppt_y"/>
                                              </p:val>
                                            </p:tav>
                                          </p:tavLst>
                                        </p:anim>
                                        <p:animEffect transition="in" filter="wipe(up)">
                                          <p:cBhvr>
                                            <p:cTn id="38" dur="500"/>
                                            <p:tgtEl>
                                              <p:spTgt spid="17"/>
                                            </p:tgtEl>
                                          </p:cBhvr>
                                        </p:animEffect>
                                      </p:childTnLst>
                                    </p:cTn>
                                  </p:par>
                                </p:childTnLst>
                              </p:cTn>
                            </p:par>
                            <p:par>
                              <p:cTn id="39" fill="hold">
                                <p:stCondLst>
                                  <p:cond delay="38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43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48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5300"/>
                                </p:stCondLst>
                                <p:childTnLst>
                                  <p:par>
                                    <p:cTn id="52" presetID="2" presetClass="entr" presetSubtype="6" accel="1000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1+#ppt_w/2"/>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P spid="30" grpId="0" animBg="1"/>
          <p:bldP spid="31" grpId="0" animBg="1"/>
          <p:bldP spid="32"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145" y="-125356"/>
            <a:ext cx="896107" cy="1409609"/>
            <a:chOff x="-167145" y="-125356"/>
            <a:chExt cx="896107" cy="1409609"/>
          </a:xfrm>
        </p:grpSpPr>
        <p:sp>
          <p:nvSpPr>
            <p:cNvPr id="3" name="任意多边形 2"/>
            <p:cNvSpPr/>
            <p:nvPr userDrawn="1"/>
          </p:nvSpPr>
          <p:spPr>
            <a:xfrm rot="20192637" flipV="1">
              <a:off x="-43237" y="674264"/>
              <a:ext cx="443725" cy="609989"/>
            </a:xfrm>
            <a:custGeom>
              <a:avLst/>
              <a:gdLst>
                <a:gd name="connsiteX0" fmla="*/ 0 w 903191"/>
                <a:gd name="connsiteY0" fmla="*/ 605667 h 1241618"/>
                <a:gd name="connsiteX1" fmla="*/ 426460 w 903191"/>
                <a:gd name="connsiteY1" fmla="*/ 1241618 h 1241618"/>
                <a:gd name="connsiteX2" fmla="*/ 903191 w 903191"/>
                <a:gd name="connsiteY2" fmla="*/ 0 h 1241618"/>
              </a:gdLst>
              <a:ahLst/>
              <a:cxnLst>
                <a:cxn ang="0">
                  <a:pos x="connsiteX0" y="connsiteY0"/>
                </a:cxn>
                <a:cxn ang="0">
                  <a:pos x="connsiteX1" y="connsiteY1"/>
                </a:cxn>
                <a:cxn ang="0">
                  <a:pos x="connsiteX2" y="connsiteY2"/>
                </a:cxn>
              </a:cxnLst>
              <a:rect l="l" t="t" r="r" b="b"/>
              <a:pathLst>
                <a:path w="903191" h="1241618">
                  <a:moveTo>
                    <a:pt x="0" y="605667"/>
                  </a:moveTo>
                  <a:lnTo>
                    <a:pt x="426460" y="1241618"/>
                  </a:lnTo>
                  <a:lnTo>
                    <a:pt x="903191" y="0"/>
                  </a:lnTo>
                  <a:close/>
                </a:path>
              </a:pathLst>
            </a:custGeom>
            <a:solidFill>
              <a:srgbClr val="FF8352"/>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4" name="任意多边形 3"/>
            <p:cNvSpPr/>
            <p:nvPr userDrawn="1"/>
          </p:nvSpPr>
          <p:spPr>
            <a:xfrm rot="3369287" flipV="1">
              <a:off x="518294" y="-111286"/>
              <a:ext cx="192180" cy="229156"/>
            </a:xfrm>
            <a:custGeom>
              <a:avLst/>
              <a:gdLst>
                <a:gd name="connsiteX0" fmla="*/ 0 w 192180"/>
                <a:gd name="connsiteY0" fmla="*/ 0 h 229156"/>
                <a:gd name="connsiteX1" fmla="*/ 153668 w 192180"/>
                <a:gd name="connsiteY1" fmla="*/ 229156 h 229156"/>
                <a:gd name="connsiteX2" fmla="*/ 192180 w 192180"/>
                <a:gd name="connsiteY2" fmla="*/ 128854 h 229156"/>
                <a:gd name="connsiteX3" fmla="*/ 0 w 192180"/>
                <a:gd name="connsiteY3" fmla="*/ 0 h 229156"/>
              </a:gdLst>
              <a:ahLst/>
              <a:cxnLst>
                <a:cxn ang="0">
                  <a:pos x="connsiteX0" y="connsiteY0"/>
                </a:cxn>
                <a:cxn ang="0">
                  <a:pos x="connsiteX1" y="connsiteY1"/>
                </a:cxn>
                <a:cxn ang="0">
                  <a:pos x="connsiteX2" y="connsiteY2"/>
                </a:cxn>
                <a:cxn ang="0">
                  <a:pos x="connsiteX3" y="connsiteY3"/>
                </a:cxn>
              </a:cxnLst>
              <a:rect l="l" t="t" r="r" b="b"/>
              <a:pathLst>
                <a:path w="192180" h="229156">
                  <a:moveTo>
                    <a:pt x="0" y="0"/>
                  </a:moveTo>
                  <a:lnTo>
                    <a:pt x="153668" y="229156"/>
                  </a:lnTo>
                  <a:lnTo>
                    <a:pt x="192180" y="128854"/>
                  </a:lnTo>
                  <a:lnTo>
                    <a:pt x="0" y="0"/>
                  </a:lnTo>
                  <a:close/>
                </a:path>
              </a:pathLst>
            </a:custGeom>
            <a:solidFill>
              <a:srgbClr val="5DD1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任意多边形 4"/>
            <p:cNvSpPr/>
            <p:nvPr userDrawn="1"/>
          </p:nvSpPr>
          <p:spPr>
            <a:xfrm rot="3369287" flipV="1">
              <a:off x="257384" y="-77464"/>
              <a:ext cx="450727" cy="354943"/>
            </a:xfrm>
            <a:custGeom>
              <a:avLst/>
              <a:gdLst>
                <a:gd name="connsiteX0" fmla="*/ 0 w 450727"/>
                <a:gd name="connsiteY0" fmla="*/ 43766 h 354943"/>
                <a:gd name="connsiteX1" fmla="*/ 122263 w 450727"/>
                <a:gd name="connsiteY1" fmla="*/ 226089 h 354943"/>
                <a:gd name="connsiteX2" fmla="*/ 314443 w 450727"/>
                <a:gd name="connsiteY2" fmla="*/ 354943 h 354943"/>
                <a:gd name="connsiteX3" fmla="*/ 450727 w 450727"/>
                <a:gd name="connsiteY3" fmla="*/ 0 h 354943"/>
                <a:gd name="connsiteX4" fmla="*/ 0 w 450727"/>
                <a:gd name="connsiteY4" fmla="*/ 43766 h 354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27" h="354943">
                  <a:moveTo>
                    <a:pt x="0" y="43766"/>
                  </a:moveTo>
                  <a:lnTo>
                    <a:pt x="122263" y="226089"/>
                  </a:lnTo>
                  <a:lnTo>
                    <a:pt x="314443" y="354943"/>
                  </a:lnTo>
                  <a:lnTo>
                    <a:pt x="450727" y="0"/>
                  </a:lnTo>
                  <a:lnTo>
                    <a:pt x="0" y="43766"/>
                  </a:lnTo>
                  <a:close/>
                </a:path>
              </a:pathLst>
            </a:custGeom>
            <a:solidFill>
              <a:srgbClr val="CA5D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6" name="任意多边形 5"/>
            <p:cNvSpPr/>
            <p:nvPr userDrawn="1"/>
          </p:nvSpPr>
          <p:spPr>
            <a:xfrm rot="3369287" flipV="1">
              <a:off x="-285909" y="252268"/>
              <a:ext cx="659473" cy="337982"/>
            </a:xfrm>
            <a:custGeom>
              <a:avLst/>
              <a:gdLst>
                <a:gd name="connsiteX0" fmla="*/ 0 w 659473"/>
                <a:gd name="connsiteY0" fmla="*/ 308335 h 337982"/>
                <a:gd name="connsiteX1" fmla="*/ 608384 w 659473"/>
                <a:gd name="connsiteY1" fmla="*/ 337982 h 337982"/>
                <a:gd name="connsiteX2" fmla="*/ 659473 w 659473"/>
                <a:gd name="connsiteY2" fmla="*/ 204924 h 337982"/>
                <a:gd name="connsiteX3" fmla="*/ 459800 w 659473"/>
                <a:gd name="connsiteY3" fmla="*/ 0 h 337982"/>
                <a:gd name="connsiteX4" fmla="*/ 0 w 659473"/>
                <a:gd name="connsiteY4" fmla="*/ 308335 h 33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73" h="337982">
                  <a:moveTo>
                    <a:pt x="0" y="308335"/>
                  </a:moveTo>
                  <a:lnTo>
                    <a:pt x="608384" y="337982"/>
                  </a:lnTo>
                  <a:lnTo>
                    <a:pt x="659473" y="204924"/>
                  </a:lnTo>
                  <a:lnTo>
                    <a:pt x="459800" y="0"/>
                  </a:lnTo>
                  <a:lnTo>
                    <a:pt x="0" y="308335"/>
                  </a:lnTo>
                  <a:close/>
                </a:path>
              </a:pathLst>
            </a:custGeom>
            <a:solidFill>
              <a:srgbClr val="3BD19C"/>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任意多边形 6"/>
            <p:cNvSpPr/>
            <p:nvPr userDrawn="1"/>
          </p:nvSpPr>
          <p:spPr>
            <a:xfrm rot="3369287" flipV="1">
              <a:off x="-99898" y="83472"/>
              <a:ext cx="676896" cy="270416"/>
            </a:xfrm>
            <a:custGeom>
              <a:avLst/>
              <a:gdLst>
                <a:gd name="connsiteX0" fmla="*/ 0 w 676896"/>
                <a:gd name="connsiteY0" fmla="*/ 45943 h 270416"/>
                <a:gd name="connsiteX1" fmla="*/ 150528 w 676896"/>
                <a:gd name="connsiteY1" fmla="*/ 270416 h 270416"/>
                <a:gd name="connsiteX2" fmla="*/ 601255 w 676896"/>
                <a:gd name="connsiteY2" fmla="*/ 226650 h 270416"/>
                <a:gd name="connsiteX3" fmla="*/ 676896 w 676896"/>
                <a:gd name="connsiteY3" fmla="*/ 29647 h 270416"/>
                <a:gd name="connsiteX4" fmla="*/ 68512 w 676896"/>
                <a:gd name="connsiteY4" fmla="*/ 0 h 270416"/>
                <a:gd name="connsiteX5" fmla="*/ 0 w 676896"/>
                <a:gd name="connsiteY5" fmla="*/ 45943 h 2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96" h="270416">
                  <a:moveTo>
                    <a:pt x="0" y="45943"/>
                  </a:moveTo>
                  <a:lnTo>
                    <a:pt x="150528" y="270416"/>
                  </a:lnTo>
                  <a:lnTo>
                    <a:pt x="601255" y="226650"/>
                  </a:lnTo>
                  <a:lnTo>
                    <a:pt x="676896" y="29647"/>
                  </a:lnTo>
                  <a:lnTo>
                    <a:pt x="68512" y="0"/>
                  </a:lnTo>
                  <a:lnTo>
                    <a:pt x="0" y="45943"/>
                  </a:lnTo>
                  <a:close/>
                </a:path>
              </a:pathLst>
            </a:custGeom>
            <a:solidFill>
              <a:srgbClr val="FC5874"/>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7"/>
            <p:cNvSpPr/>
            <p:nvPr userDrawn="1"/>
          </p:nvSpPr>
          <p:spPr>
            <a:xfrm rot="3369287" flipV="1">
              <a:off x="-126428" y="563862"/>
              <a:ext cx="374879" cy="456313"/>
            </a:xfrm>
            <a:custGeom>
              <a:avLst/>
              <a:gdLst>
                <a:gd name="connsiteX0" fmla="*/ 0 w 374879"/>
                <a:gd name="connsiteY0" fmla="*/ 251389 h 456313"/>
                <a:gd name="connsiteX1" fmla="*/ 199673 w 374879"/>
                <a:gd name="connsiteY1" fmla="*/ 456313 h 456313"/>
                <a:gd name="connsiteX2" fmla="*/ 374879 w 374879"/>
                <a:gd name="connsiteY2" fmla="*/ 0 h 456313"/>
                <a:gd name="connsiteX3" fmla="*/ 0 w 374879"/>
                <a:gd name="connsiteY3" fmla="*/ 251389 h 456313"/>
              </a:gdLst>
              <a:ahLst/>
              <a:cxnLst>
                <a:cxn ang="0">
                  <a:pos x="connsiteX0" y="connsiteY0"/>
                </a:cxn>
                <a:cxn ang="0">
                  <a:pos x="connsiteX1" y="connsiteY1"/>
                </a:cxn>
                <a:cxn ang="0">
                  <a:pos x="connsiteX2" y="connsiteY2"/>
                </a:cxn>
                <a:cxn ang="0">
                  <a:pos x="connsiteX3" y="connsiteY3"/>
                </a:cxn>
              </a:cxnLst>
              <a:rect l="l" t="t" r="r" b="b"/>
              <a:pathLst>
                <a:path w="374879" h="456313">
                  <a:moveTo>
                    <a:pt x="0" y="251389"/>
                  </a:moveTo>
                  <a:lnTo>
                    <a:pt x="199673" y="456313"/>
                  </a:lnTo>
                  <a:lnTo>
                    <a:pt x="374879" y="0"/>
                  </a:lnTo>
                  <a:lnTo>
                    <a:pt x="0" y="251389"/>
                  </a:lnTo>
                  <a:close/>
                </a:path>
              </a:pathLst>
            </a:custGeom>
            <a:solidFill>
              <a:srgbClr val="42B0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268" name="任意多边形 267"/>
          <p:cNvSpPr/>
          <p:nvPr/>
        </p:nvSpPr>
        <p:spPr>
          <a:xfrm>
            <a:off x="11132630" y="6084972"/>
            <a:ext cx="1059371" cy="782660"/>
          </a:xfrm>
          <a:custGeom>
            <a:avLst/>
            <a:gdLst>
              <a:gd name="connsiteX0" fmla="*/ 838518 w 1059371"/>
              <a:gd name="connsiteY0" fmla="*/ 0 h 782660"/>
              <a:gd name="connsiteX1" fmla="*/ 1008771 w 1059371"/>
              <a:gd name="connsiteY1" fmla="*/ 17163 h 782660"/>
              <a:gd name="connsiteX2" fmla="*/ 1059371 w 1059371"/>
              <a:gd name="connsiteY2" fmla="*/ 32870 h 782660"/>
              <a:gd name="connsiteX3" fmla="*/ 1059371 w 1059371"/>
              <a:gd name="connsiteY3" fmla="*/ 782660 h 782660"/>
              <a:gd name="connsiteX4" fmla="*/ 0 w 1059371"/>
              <a:gd name="connsiteY4" fmla="*/ 782660 h 782660"/>
              <a:gd name="connsiteX5" fmla="*/ 10901 w 1059371"/>
              <a:gd name="connsiteY5" fmla="*/ 674528 h 782660"/>
              <a:gd name="connsiteX6" fmla="*/ 838518 w 1059371"/>
              <a:gd name="connsiteY6" fmla="*/ 0 h 7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371" h="782660">
                <a:moveTo>
                  <a:pt x="838518" y="0"/>
                </a:moveTo>
                <a:cubicBezTo>
                  <a:pt x="896838" y="0"/>
                  <a:pt x="953778" y="5910"/>
                  <a:pt x="1008771" y="17163"/>
                </a:cubicBezTo>
                <a:lnTo>
                  <a:pt x="1059371" y="32870"/>
                </a:lnTo>
                <a:lnTo>
                  <a:pt x="1059371" y="782660"/>
                </a:lnTo>
                <a:lnTo>
                  <a:pt x="0" y="782660"/>
                </a:lnTo>
                <a:lnTo>
                  <a:pt x="10901" y="674528"/>
                </a:lnTo>
                <a:cubicBezTo>
                  <a:pt x="89674" y="289576"/>
                  <a:pt x="430279" y="0"/>
                  <a:pt x="838518" y="0"/>
                </a:cubicBez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96D1053-00A3-4CC9-8B07-07D1F2B9315E}"/>
              </a:ext>
            </a:extLst>
          </p:cNvPr>
          <p:cNvSpPr txBox="1"/>
          <p:nvPr/>
        </p:nvSpPr>
        <p:spPr>
          <a:xfrm>
            <a:off x="525533" y="313471"/>
            <a:ext cx="3092058" cy="523220"/>
          </a:xfrm>
          <a:prstGeom prst="rect">
            <a:avLst/>
          </a:prstGeom>
          <a:noFill/>
        </p:spPr>
        <p:txBody>
          <a:bodyPr wrap="square" rtlCol="0">
            <a:spAutoFit/>
          </a:bodyPr>
          <a:lstStyle/>
          <a:p>
            <a:r>
              <a:rPr lang="zh-CN" altLang="en-US" sz="2800" dirty="0">
                <a:solidFill>
                  <a:schemeClr val="tx2"/>
                </a:solidFill>
                <a:latin typeface="楷体" panose="02010609060101010101" pitchFamily="49" charset="-122"/>
                <a:ea typeface="楷体" panose="02010609060101010101" pitchFamily="49" charset="-122"/>
              </a:rPr>
              <a:t>微服务技术代表</a:t>
            </a:r>
          </a:p>
        </p:txBody>
      </p:sp>
      <p:pic>
        <p:nvPicPr>
          <p:cNvPr id="17" name="图片 16">
            <a:extLst>
              <a:ext uri="{FF2B5EF4-FFF2-40B4-BE49-F238E27FC236}">
                <a16:creationId xmlns:a16="http://schemas.microsoft.com/office/drawing/2014/main" id="{AF64B213-FA7D-4EF9-90F2-AF5CD955E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719" y="846926"/>
            <a:ext cx="8231596" cy="3027626"/>
          </a:xfrm>
          <a:prstGeom prst="rect">
            <a:avLst/>
          </a:prstGeom>
        </p:spPr>
      </p:pic>
      <p:sp>
        <p:nvSpPr>
          <p:cNvPr id="12" name="矩形 11">
            <a:extLst>
              <a:ext uri="{FF2B5EF4-FFF2-40B4-BE49-F238E27FC236}">
                <a16:creationId xmlns:a16="http://schemas.microsoft.com/office/drawing/2014/main" id="{C4DEB5D9-9AB4-4D49-BD00-14994EE2E254}"/>
              </a:ext>
            </a:extLst>
          </p:cNvPr>
          <p:cNvSpPr/>
          <p:nvPr/>
        </p:nvSpPr>
        <p:spPr>
          <a:xfrm>
            <a:off x="306774" y="4101695"/>
            <a:ext cx="11759181" cy="2585323"/>
          </a:xfrm>
          <a:prstGeom prst="rect">
            <a:avLst/>
          </a:prstGeom>
        </p:spPr>
        <p:txBody>
          <a:bodyPr wrap="square">
            <a:spAutoFit/>
          </a:bodyPr>
          <a:lstStyle/>
          <a:p>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API Gateway:</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用户请求的统一入口，</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Spring </a:t>
            </a:r>
            <a:r>
              <a:rPr lang="en-US" altLang="zh-CN" dirty="0" err="1">
                <a:solidFill>
                  <a:schemeClr val="tx2"/>
                </a:solidFill>
                <a:latin typeface="Times New Roman" panose="02020603050405020304" pitchFamily="18" charset="0"/>
                <a:ea typeface="楷体" panose="02010609060101010101" pitchFamily="49" charset="-122"/>
                <a:cs typeface="Times New Roman" panose="02020603050405020304" pitchFamily="18" charset="0"/>
              </a:rPr>
              <a:t>colud</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通过</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Netflix </a:t>
            </a:r>
            <a:r>
              <a:rPr lang="en-US" altLang="zh-CN" dirty="0" err="1">
                <a:solidFill>
                  <a:schemeClr val="tx2"/>
                </a:solidFill>
                <a:latin typeface="Times New Roman" panose="02020603050405020304" pitchFamily="18" charset="0"/>
                <a:ea typeface="楷体" panose="02010609060101010101" pitchFamily="49" charset="-122"/>
                <a:cs typeface="Times New Roman" panose="02020603050405020304" pitchFamily="18" charset="0"/>
              </a:rPr>
              <a:t>Zuul</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提供动态路由，监控，弹性，安全等的边缘服务。</a:t>
            </a:r>
            <a:endPar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配置服务器：可以让你把配置放到远程服务器，目前支持本地存储、</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Git</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以及</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Subversion</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熔断器：</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Netflix </a:t>
            </a:r>
            <a:r>
              <a:rPr lang="en-US" altLang="zh-CN" dirty="0" err="1">
                <a:solidFill>
                  <a:schemeClr val="tx2"/>
                </a:solidFill>
                <a:latin typeface="Times New Roman" panose="02020603050405020304" pitchFamily="18" charset="0"/>
                <a:ea typeface="楷体" panose="02010609060101010101" pitchFamily="49" charset="-122"/>
                <a:cs typeface="Times New Roman" panose="02020603050405020304" pitchFamily="18" charset="0"/>
              </a:rPr>
              <a:t>Hystrix</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通过控制服务和第三方库的节点</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从而对延迟和故障提供更强大的容错能力。</a:t>
            </a:r>
            <a:endPar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服务发现：</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Eureka</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是</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Netflix</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公司开发的框架，用于微服务的注册和发现，提供相似功能的还可以使用</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Zookeeper</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服务监控：</a:t>
            </a:r>
            <a:r>
              <a:rPr lang="en-US" altLang="zh-CN"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Actuator</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展示当前运用程序的运行情况，例如运行状态、数据库、</a:t>
            </a:r>
            <a:r>
              <a:rPr lang="en-US" altLang="zh-CN" dirty="0" err="1">
                <a:solidFill>
                  <a:schemeClr val="tx2"/>
                </a:solidFill>
                <a:latin typeface="Times New Roman" panose="02020603050405020304" pitchFamily="18" charset="0"/>
                <a:ea typeface="楷体" panose="02010609060101010101" pitchFamily="49" charset="-122"/>
                <a:cs typeface="Times New Roman" panose="02020603050405020304" pitchFamily="18" charset="0"/>
              </a:rPr>
              <a:t>jdk</a:t>
            </a:r>
            <a:r>
              <a:rPr lang="zh-CN" altLang="en-US"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版本等信息。</a:t>
            </a:r>
            <a:endParaRPr lang="zh-CN" altLang="en-US" b="0" i="0" dirty="0">
              <a:solidFill>
                <a:schemeClr val="tx2"/>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EAEF6205-9DF9-43F4-B762-5695E266C28A}"/>
              </a:ext>
            </a:extLst>
          </p:cNvPr>
          <p:cNvSpPr/>
          <p:nvPr/>
        </p:nvSpPr>
        <p:spPr>
          <a:xfrm>
            <a:off x="590129" y="902253"/>
            <a:ext cx="2486578" cy="584775"/>
          </a:xfrm>
          <a:prstGeom prst="rect">
            <a:avLst/>
          </a:prstGeom>
        </p:spPr>
        <p:txBody>
          <a:bodyPr wrap="none">
            <a:spAutoFit/>
          </a:bodyPr>
          <a:lstStyle/>
          <a:p>
            <a:r>
              <a:rPr lang="en-US" altLang="zh-CN" sz="3200" dirty="0">
                <a:solidFill>
                  <a:schemeClr val="tx2"/>
                </a:solidFill>
                <a:latin typeface="Times New Roman" panose="02020603050405020304" pitchFamily="18" charset="0"/>
                <a:cs typeface="Times New Roman" panose="02020603050405020304" pitchFamily="18" charset="0"/>
              </a:rPr>
              <a:t>Spring Cloud </a:t>
            </a:r>
            <a:endParaRPr lang="zh-CN" altLang="en-US" sz="3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5882337"/>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14:presetBounceEnd="5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2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52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145" y="-125356"/>
            <a:ext cx="896107" cy="1409609"/>
            <a:chOff x="-167145" y="-125356"/>
            <a:chExt cx="896107" cy="1409609"/>
          </a:xfrm>
        </p:grpSpPr>
        <p:sp>
          <p:nvSpPr>
            <p:cNvPr id="3" name="任意多边形 2"/>
            <p:cNvSpPr/>
            <p:nvPr userDrawn="1"/>
          </p:nvSpPr>
          <p:spPr>
            <a:xfrm rot="20192637" flipV="1">
              <a:off x="-43237" y="674264"/>
              <a:ext cx="443725" cy="609989"/>
            </a:xfrm>
            <a:custGeom>
              <a:avLst/>
              <a:gdLst>
                <a:gd name="connsiteX0" fmla="*/ 0 w 903191"/>
                <a:gd name="connsiteY0" fmla="*/ 605667 h 1241618"/>
                <a:gd name="connsiteX1" fmla="*/ 426460 w 903191"/>
                <a:gd name="connsiteY1" fmla="*/ 1241618 h 1241618"/>
                <a:gd name="connsiteX2" fmla="*/ 903191 w 903191"/>
                <a:gd name="connsiteY2" fmla="*/ 0 h 1241618"/>
              </a:gdLst>
              <a:ahLst/>
              <a:cxnLst>
                <a:cxn ang="0">
                  <a:pos x="connsiteX0" y="connsiteY0"/>
                </a:cxn>
                <a:cxn ang="0">
                  <a:pos x="connsiteX1" y="connsiteY1"/>
                </a:cxn>
                <a:cxn ang="0">
                  <a:pos x="connsiteX2" y="connsiteY2"/>
                </a:cxn>
              </a:cxnLst>
              <a:rect l="l" t="t" r="r" b="b"/>
              <a:pathLst>
                <a:path w="903191" h="1241618">
                  <a:moveTo>
                    <a:pt x="0" y="605667"/>
                  </a:moveTo>
                  <a:lnTo>
                    <a:pt x="426460" y="1241618"/>
                  </a:lnTo>
                  <a:lnTo>
                    <a:pt x="903191" y="0"/>
                  </a:lnTo>
                  <a:close/>
                </a:path>
              </a:pathLst>
            </a:custGeom>
            <a:solidFill>
              <a:srgbClr val="FF8352"/>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4" name="任意多边形 3"/>
            <p:cNvSpPr/>
            <p:nvPr userDrawn="1"/>
          </p:nvSpPr>
          <p:spPr>
            <a:xfrm rot="3369287" flipV="1">
              <a:off x="518294" y="-111286"/>
              <a:ext cx="192180" cy="229156"/>
            </a:xfrm>
            <a:custGeom>
              <a:avLst/>
              <a:gdLst>
                <a:gd name="connsiteX0" fmla="*/ 0 w 192180"/>
                <a:gd name="connsiteY0" fmla="*/ 0 h 229156"/>
                <a:gd name="connsiteX1" fmla="*/ 153668 w 192180"/>
                <a:gd name="connsiteY1" fmla="*/ 229156 h 229156"/>
                <a:gd name="connsiteX2" fmla="*/ 192180 w 192180"/>
                <a:gd name="connsiteY2" fmla="*/ 128854 h 229156"/>
                <a:gd name="connsiteX3" fmla="*/ 0 w 192180"/>
                <a:gd name="connsiteY3" fmla="*/ 0 h 229156"/>
              </a:gdLst>
              <a:ahLst/>
              <a:cxnLst>
                <a:cxn ang="0">
                  <a:pos x="connsiteX0" y="connsiteY0"/>
                </a:cxn>
                <a:cxn ang="0">
                  <a:pos x="connsiteX1" y="connsiteY1"/>
                </a:cxn>
                <a:cxn ang="0">
                  <a:pos x="connsiteX2" y="connsiteY2"/>
                </a:cxn>
                <a:cxn ang="0">
                  <a:pos x="connsiteX3" y="connsiteY3"/>
                </a:cxn>
              </a:cxnLst>
              <a:rect l="l" t="t" r="r" b="b"/>
              <a:pathLst>
                <a:path w="192180" h="229156">
                  <a:moveTo>
                    <a:pt x="0" y="0"/>
                  </a:moveTo>
                  <a:lnTo>
                    <a:pt x="153668" y="229156"/>
                  </a:lnTo>
                  <a:lnTo>
                    <a:pt x="192180" y="128854"/>
                  </a:lnTo>
                  <a:lnTo>
                    <a:pt x="0" y="0"/>
                  </a:lnTo>
                  <a:close/>
                </a:path>
              </a:pathLst>
            </a:custGeom>
            <a:solidFill>
              <a:srgbClr val="5DD1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任意多边形 4"/>
            <p:cNvSpPr/>
            <p:nvPr userDrawn="1"/>
          </p:nvSpPr>
          <p:spPr>
            <a:xfrm rot="3369287" flipV="1">
              <a:off x="257384" y="-77464"/>
              <a:ext cx="450727" cy="354943"/>
            </a:xfrm>
            <a:custGeom>
              <a:avLst/>
              <a:gdLst>
                <a:gd name="connsiteX0" fmla="*/ 0 w 450727"/>
                <a:gd name="connsiteY0" fmla="*/ 43766 h 354943"/>
                <a:gd name="connsiteX1" fmla="*/ 122263 w 450727"/>
                <a:gd name="connsiteY1" fmla="*/ 226089 h 354943"/>
                <a:gd name="connsiteX2" fmla="*/ 314443 w 450727"/>
                <a:gd name="connsiteY2" fmla="*/ 354943 h 354943"/>
                <a:gd name="connsiteX3" fmla="*/ 450727 w 450727"/>
                <a:gd name="connsiteY3" fmla="*/ 0 h 354943"/>
                <a:gd name="connsiteX4" fmla="*/ 0 w 450727"/>
                <a:gd name="connsiteY4" fmla="*/ 43766 h 354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27" h="354943">
                  <a:moveTo>
                    <a:pt x="0" y="43766"/>
                  </a:moveTo>
                  <a:lnTo>
                    <a:pt x="122263" y="226089"/>
                  </a:lnTo>
                  <a:lnTo>
                    <a:pt x="314443" y="354943"/>
                  </a:lnTo>
                  <a:lnTo>
                    <a:pt x="450727" y="0"/>
                  </a:lnTo>
                  <a:lnTo>
                    <a:pt x="0" y="43766"/>
                  </a:lnTo>
                  <a:close/>
                </a:path>
              </a:pathLst>
            </a:custGeom>
            <a:solidFill>
              <a:srgbClr val="CA5D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6" name="任意多边形 5"/>
            <p:cNvSpPr/>
            <p:nvPr userDrawn="1"/>
          </p:nvSpPr>
          <p:spPr>
            <a:xfrm rot="3369287" flipV="1">
              <a:off x="-285909" y="252268"/>
              <a:ext cx="659473" cy="337982"/>
            </a:xfrm>
            <a:custGeom>
              <a:avLst/>
              <a:gdLst>
                <a:gd name="connsiteX0" fmla="*/ 0 w 659473"/>
                <a:gd name="connsiteY0" fmla="*/ 308335 h 337982"/>
                <a:gd name="connsiteX1" fmla="*/ 608384 w 659473"/>
                <a:gd name="connsiteY1" fmla="*/ 337982 h 337982"/>
                <a:gd name="connsiteX2" fmla="*/ 659473 w 659473"/>
                <a:gd name="connsiteY2" fmla="*/ 204924 h 337982"/>
                <a:gd name="connsiteX3" fmla="*/ 459800 w 659473"/>
                <a:gd name="connsiteY3" fmla="*/ 0 h 337982"/>
                <a:gd name="connsiteX4" fmla="*/ 0 w 659473"/>
                <a:gd name="connsiteY4" fmla="*/ 308335 h 33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73" h="337982">
                  <a:moveTo>
                    <a:pt x="0" y="308335"/>
                  </a:moveTo>
                  <a:lnTo>
                    <a:pt x="608384" y="337982"/>
                  </a:lnTo>
                  <a:lnTo>
                    <a:pt x="659473" y="204924"/>
                  </a:lnTo>
                  <a:lnTo>
                    <a:pt x="459800" y="0"/>
                  </a:lnTo>
                  <a:lnTo>
                    <a:pt x="0" y="308335"/>
                  </a:lnTo>
                  <a:close/>
                </a:path>
              </a:pathLst>
            </a:custGeom>
            <a:solidFill>
              <a:srgbClr val="3BD19C"/>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任意多边形 6"/>
            <p:cNvSpPr/>
            <p:nvPr userDrawn="1"/>
          </p:nvSpPr>
          <p:spPr>
            <a:xfrm rot="3369287" flipV="1">
              <a:off x="-99898" y="83472"/>
              <a:ext cx="676896" cy="270416"/>
            </a:xfrm>
            <a:custGeom>
              <a:avLst/>
              <a:gdLst>
                <a:gd name="connsiteX0" fmla="*/ 0 w 676896"/>
                <a:gd name="connsiteY0" fmla="*/ 45943 h 270416"/>
                <a:gd name="connsiteX1" fmla="*/ 150528 w 676896"/>
                <a:gd name="connsiteY1" fmla="*/ 270416 h 270416"/>
                <a:gd name="connsiteX2" fmla="*/ 601255 w 676896"/>
                <a:gd name="connsiteY2" fmla="*/ 226650 h 270416"/>
                <a:gd name="connsiteX3" fmla="*/ 676896 w 676896"/>
                <a:gd name="connsiteY3" fmla="*/ 29647 h 270416"/>
                <a:gd name="connsiteX4" fmla="*/ 68512 w 676896"/>
                <a:gd name="connsiteY4" fmla="*/ 0 h 270416"/>
                <a:gd name="connsiteX5" fmla="*/ 0 w 676896"/>
                <a:gd name="connsiteY5" fmla="*/ 45943 h 2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96" h="270416">
                  <a:moveTo>
                    <a:pt x="0" y="45943"/>
                  </a:moveTo>
                  <a:lnTo>
                    <a:pt x="150528" y="270416"/>
                  </a:lnTo>
                  <a:lnTo>
                    <a:pt x="601255" y="226650"/>
                  </a:lnTo>
                  <a:lnTo>
                    <a:pt x="676896" y="29647"/>
                  </a:lnTo>
                  <a:lnTo>
                    <a:pt x="68512" y="0"/>
                  </a:lnTo>
                  <a:lnTo>
                    <a:pt x="0" y="45943"/>
                  </a:lnTo>
                  <a:close/>
                </a:path>
              </a:pathLst>
            </a:custGeom>
            <a:solidFill>
              <a:srgbClr val="FC5874"/>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7"/>
            <p:cNvSpPr/>
            <p:nvPr userDrawn="1"/>
          </p:nvSpPr>
          <p:spPr>
            <a:xfrm rot="3369287" flipV="1">
              <a:off x="-126428" y="563862"/>
              <a:ext cx="374879" cy="456313"/>
            </a:xfrm>
            <a:custGeom>
              <a:avLst/>
              <a:gdLst>
                <a:gd name="connsiteX0" fmla="*/ 0 w 374879"/>
                <a:gd name="connsiteY0" fmla="*/ 251389 h 456313"/>
                <a:gd name="connsiteX1" fmla="*/ 199673 w 374879"/>
                <a:gd name="connsiteY1" fmla="*/ 456313 h 456313"/>
                <a:gd name="connsiteX2" fmla="*/ 374879 w 374879"/>
                <a:gd name="connsiteY2" fmla="*/ 0 h 456313"/>
                <a:gd name="connsiteX3" fmla="*/ 0 w 374879"/>
                <a:gd name="connsiteY3" fmla="*/ 251389 h 456313"/>
              </a:gdLst>
              <a:ahLst/>
              <a:cxnLst>
                <a:cxn ang="0">
                  <a:pos x="connsiteX0" y="connsiteY0"/>
                </a:cxn>
                <a:cxn ang="0">
                  <a:pos x="connsiteX1" y="connsiteY1"/>
                </a:cxn>
                <a:cxn ang="0">
                  <a:pos x="connsiteX2" y="connsiteY2"/>
                </a:cxn>
                <a:cxn ang="0">
                  <a:pos x="connsiteX3" y="connsiteY3"/>
                </a:cxn>
              </a:cxnLst>
              <a:rect l="l" t="t" r="r" b="b"/>
              <a:pathLst>
                <a:path w="374879" h="456313">
                  <a:moveTo>
                    <a:pt x="0" y="251389"/>
                  </a:moveTo>
                  <a:lnTo>
                    <a:pt x="199673" y="456313"/>
                  </a:lnTo>
                  <a:lnTo>
                    <a:pt x="374879" y="0"/>
                  </a:lnTo>
                  <a:lnTo>
                    <a:pt x="0" y="251389"/>
                  </a:lnTo>
                  <a:close/>
                </a:path>
              </a:pathLst>
            </a:custGeom>
            <a:solidFill>
              <a:srgbClr val="42B0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268" name="任意多边形 267"/>
          <p:cNvSpPr/>
          <p:nvPr/>
        </p:nvSpPr>
        <p:spPr>
          <a:xfrm>
            <a:off x="11132630" y="6084972"/>
            <a:ext cx="1059371" cy="782660"/>
          </a:xfrm>
          <a:custGeom>
            <a:avLst/>
            <a:gdLst>
              <a:gd name="connsiteX0" fmla="*/ 838518 w 1059371"/>
              <a:gd name="connsiteY0" fmla="*/ 0 h 782660"/>
              <a:gd name="connsiteX1" fmla="*/ 1008771 w 1059371"/>
              <a:gd name="connsiteY1" fmla="*/ 17163 h 782660"/>
              <a:gd name="connsiteX2" fmla="*/ 1059371 w 1059371"/>
              <a:gd name="connsiteY2" fmla="*/ 32870 h 782660"/>
              <a:gd name="connsiteX3" fmla="*/ 1059371 w 1059371"/>
              <a:gd name="connsiteY3" fmla="*/ 782660 h 782660"/>
              <a:gd name="connsiteX4" fmla="*/ 0 w 1059371"/>
              <a:gd name="connsiteY4" fmla="*/ 782660 h 782660"/>
              <a:gd name="connsiteX5" fmla="*/ 10901 w 1059371"/>
              <a:gd name="connsiteY5" fmla="*/ 674528 h 782660"/>
              <a:gd name="connsiteX6" fmla="*/ 838518 w 1059371"/>
              <a:gd name="connsiteY6" fmla="*/ 0 h 7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371" h="782660">
                <a:moveTo>
                  <a:pt x="838518" y="0"/>
                </a:moveTo>
                <a:cubicBezTo>
                  <a:pt x="896838" y="0"/>
                  <a:pt x="953778" y="5910"/>
                  <a:pt x="1008771" y="17163"/>
                </a:cubicBezTo>
                <a:lnTo>
                  <a:pt x="1059371" y="32870"/>
                </a:lnTo>
                <a:lnTo>
                  <a:pt x="1059371" y="782660"/>
                </a:lnTo>
                <a:lnTo>
                  <a:pt x="0" y="782660"/>
                </a:lnTo>
                <a:lnTo>
                  <a:pt x="10901" y="674528"/>
                </a:lnTo>
                <a:cubicBezTo>
                  <a:pt x="89674" y="289576"/>
                  <a:pt x="430279" y="0"/>
                  <a:pt x="838518" y="0"/>
                </a:cubicBez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96D1053-00A3-4CC9-8B07-07D1F2B9315E}"/>
              </a:ext>
            </a:extLst>
          </p:cNvPr>
          <p:cNvSpPr txBox="1"/>
          <p:nvPr/>
        </p:nvSpPr>
        <p:spPr>
          <a:xfrm>
            <a:off x="682420" y="313471"/>
            <a:ext cx="3092058" cy="523220"/>
          </a:xfrm>
          <a:prstGeom prst="rect">
            <a:avLst/>
          </a:prstGeom>
          <a:noFill/>
        </p:spPr>
        <p:txBody>
          <a:bodyPr wrap="square" rtlCol="0">
            <a:spAutoFit/>
          </a:bodyPr>
          <a:lstStyle/>
          <a:p>
            <a:r>
              <a:rPr lang="zh-CN" altLang="en-US" sz="2800" dirty="0">
                <a:solidFill>
                  <a:schemeClr val="tx2"/>
                </a:solidFill>
                <a:latin typeface="楷体" panose="02010609060101010101" pitchFamily="49" charset="-122"/>
                <a:ea typeface="楷体" panose="02010609060101010101" pitchFamily="49" charset="-122"/>
              </a:rPr>
              <a:t>微服务技术代表</a:t>
            </a:r>
          </a:p>
        </p:txBody>
      </p:sp>
      <p:sp>
        <p:nvSpPr>
          <p:cNvPr id="14" name="Freeform 6">
            <a:extLst>
              <a:ext uri="{FF2B5EF4-FFF2-40B4-BE49-F238E27FC236}">
                <a16:creationId xmlns:a16="http://schemas.microsoft.com/office/drawing/2014/main" id="{F5847C28-E946-42DC-AC29-8CEA872CF3BA}"/>
              </a:ext>
            </a:extLst>
          </p:cNvPr>
          <p:cNvSpPr>
            <a:spLocks/>
          </p:cNvSpPr>
          <p:nvPr/>
        </p:nvSpPr>
        <p:spPr bwMode="auto">
          <a:xfrm>
            <a:off x="5047279" y="1027840"/>
            <a:ext cx="1039813" cy="1379538"/>
          </a:xfrm>
          <a:custGeom>
            <a:avLst/>
            <a:gdLst>
              <a:gd name="T0" fmla="*/ 338 w 348"/>
              <a:gd name="T1" fmla="*/ 6 h 462"/>
              <a:gd name="T2" fmla="*/ 338 w 348"/>
              <a:gd name="T3" fmla="*/ 116 h 462"/>
              <a:gd name="T4" fmla="*/ 325 w 348"/>
              <a:gd name="T5" fmla="*/ 137 h 462"/>
              <a:gd name="T6" fmla="*/ 191 w 348"/>
              <a:gd name="T7" fmla="*/ 270 h 462"/>
              <a:gd name="T8" fmla="*/ 174 w 348"/>
              <a:gd name="T9" fmla="*/ 288 h 462"/>
              <a:gd name="T10" fmla="*/ 348 w 348"/>
              <a:gd name="T11" fmla="*/ 455 h 462"/>
              <a:gd name="T12" fmla="*/ 344 w 348"/>
              <a:gd name="T13" fmla="*/ 462 h 462"/>
              <a:gd name="T14" fmla="*/ 229 w 348"/>
              <a:gd name="T15" fmla="*/ 461 h 462"/>
              <a:gd name="T16" fmla="*/ 213 w 348"/>
              <a:gd name="T17" fmla="*/ 451 h 462"/>
              <a:gd name="T18" fmla="*/ 126 w 348"/>
              <a:gd name="T19" fmla="*/ 365 h 462"/>
              <a:gd name="T20" fmla="*/ 93 w 348"/>
              <a:gd name="T21" fmla="*/ 354 h 462"/>
              <a:gd name="T22" fmla="*/ 15 w 348"/>
              <a:gd name="T23" fmla="*/ 319 h 462"/>
              <a:gd name="T24" fmla="*/ 20 w 348"/>
              <a:gd name="T25" fmla="*/ 236 h 462"/>
              <a:gd name="T26" fmla="*/ 103 w 348"/>
              <a:gd name="T27" fmla="*/ 212 h 462"/>
              <a:gd name="T28" fmla="*/ 132 w 348"/>
              <a:gd name="T29" fmla="*/ 205 h 462"/>
              <a:gd name="T30" fmla="*/ 313 w 348"/>
              <a:gd name="T31" fmla="*/ 23 h 462"/>
              <a:gd name="T32" fmla="*/ 330 w 348"/>
              <a:gd name="T33" fmla="*/ 0 h 462"/>
              <a:gd name="T34" fmla="*/ 338 w 348"/>
              <a:gd name="T35" fmla="*/ 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8" h="462">
                <a:moveTo>
                  <a:pt x="338" y="6"/>
                </a:moveTo>
                <a:cubicBezTo>
                  <a:pt x="338" y="42"/>
                  <a:pt x="339" y="79"/>
                  <a:pt x="338" y="116"/>
                </a:cubicBezTo>
                <a:cubicBezTo>
                  <a:pt x="337" y="123"/>
                  <a:pt x="331" y="131"/>
                  <a:pt x="325" y="137"/>
                </a:cubicBezTo>
                <a:cubicBezTo>
                  <a:pt x="281" y="182"/>
                  <a:pt x="236" y="226"/>
                  <a:pt x="191" y="270"/>
                </a:cubicBezTo>
                <a:cubicBezTo>
                  <a:pt x="186" y="275"/>
                  <a:pt x="182" y="280"/>
                  <a:pt x="174" y="288"/>
                </a:cubicBezTo>
                <a:cubicBezTo>
                  <a:pt x="232" y="344"/>
                  <a:pt x="290" y="400"/>
                  <a:pt x="348" y="455"/>
                </a:cubicBezTo>
                <a:cubicBezTo>
                  <a:pt x="347" y="457"/>
                  <a:pt x="345" y="459"/>
                  <a:pt x="344" y="462"/>
                </a:cubicBezTo>
                <a:cubicBezTo>
                  <a:pt x="305" y="462"/>
                  <a:pt x="267" y="462"/>
                  <a:pt x="229" y="461"/>
                </a:cubicBezTo>
                <a:cubicBezTo>
                  <a:pt x="223" y="461"/>
                  <a:pt x="217" y="455"/>
                  <a:pt x="213" y="451"/>
                </a:cubicBezTo>
                <a:cubicBezTo>
                  <a:pt x="184" y="422"/>
                  <a:pt x="155" y="394"/>
                  <a:pt x="126" y="365"/>
                </a:cubicBezTo>
                <a:cubicBezTo>
                  <a:pt x="117" y="355"/>
                  <a:pt x="108" y="351"/>
                  <a:pt x="93" y="354"/>
                </a:cubicBezTo>
                <a:cubicBezTo>
                  <a:pt x="61" y="361"/>
                  <a:pt x="31" y="347"/>
                  <a:pt x="15" y="319"/>
                </a:cubicBezTo>
                <a:cubicBezTo>
                  <a:pt x="0" y="294"/>
                  <a:pt x="2" y="260"/>
                  <a:pt x="20" y="236"/>
                </a:cubicBezTo>
                <a:cubicBezTo>
                  <a:pt x="39" y="212"/>
                  <a:pt x="72" y="202"/>
                  <a:pt x="103" y="212"/>
                </a:cubicBezTo>
                <a:cubicBezTo>
                  <a:pt x="116" y="217"/>
                  <a:pt x="123" y="214"/>
                  <a:pt x="132" y="205"/>
                </a:cubicBezTo>
                <a:cubicBezTo>
                  <a:pt x="192" y="144"/>
                  <a:pt x="253" y="84"/>
                  <a:pt x="313" y="23"/>
                </a:cubicBezTo>
                <a:cubicBezTo>
                  <a:pt x="320" y="16"/>
                  <a:pt x="324" y="7"/>
                  <a:pt x="330" y="0"/>
                </a:cubicBezTo>
                <a:cubicBezTo>
                  <a:pt x="333" y="2"/>
                  <a:pt x="336" y="4"/>
                  <a:pt x="338" y="6"/>
                </a:cubicBezTo>
                <a:close/>
              </a:path>
            </a:pathLst>
          </a:custGeom>
          <a:solidFill>
            <a:srgbClr val="3AD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Freeform 7">
            <a:extLst>
              <a:ext uri="{FF2B5EF4-FFF2-40B4-BE49-F238E27FC236}">
                <a16:creationId xmlns:a16="http://schemas.microsoft.com/office/drawing/2014/main" id="{F302608D-02EC-47E0-9CE4-FDB8FF960B7D}"/>
              </a:ext>
            </a:extLst>
          </p:cNvPr>
          <p:cNvSpPr>
            <a:spLocks/>
          </p:cNvSpPr>
          <p:nvPr/>
        </p:nvSpPr>
        <p:spPr bwMode="auto">
          <a:xfrm>
            <a:off x="6583177" y="1647068"/>
            <a:ext cx="1042988" cy="1370013"/>
          </a:xfrm>
          <a:custGeom>
            <a:avLst/>
            <a:gdLst>
              <a:gd name="T0" fmla="*/ 18 w 349"/>
              <a:gd name="T1" fmla="*/ 0 h 459"/>
              <a:gd name="T2" fmla="*/ 133 w 349"/>
              <a:gd name="T3" fmla="*/ 0 h 459"/>
              <a:gd name="T4" fmla="*/ 149 w 349"/>
              <a:gd name="T5" fmla="*/ 10 h 459"/>
              <a:gd name="T6" fmla="*/ 218 w 349"/>
              <a:gd name="T7" fmla="*/ 79 h 459"/>
              <a:gd name="T8" fmla="*/ 243 w 349"/>
              <a:gd name="T9" fmla="*/ 85 h 459"/>
              <a:gd name="T10" fmla="*/ 327 w 349"/>
              <a:gd name="T11" fmla="*/ 108 h 459"/>
              <a:gd name="T12" fmla="*/ 333 w 349"/>
              <a:gd name="T13" fmla="*/ 194 h 459"/>
              <a:gd name="T14" fmla="*/ 252 w 349"/>
              <a:gd name="T15" fmla="*/ 228 h 459"/>
              <a:gd name="T16" fmla="*/ 222 w 349"/>
              <a:gd name="T17" fmla="*/ 238 h 459"/>
              <a:gd name="T18" fmla="*/ 18 w 349"/>
              <a:gd name="T19" fmla="*/ 443 h 459"/>
              <a:gd name="T20" fmla="*/ 1 w 349"/>
              <a:gd name="T21" fmla="*/ 459 h 459"/>
              <a:gd name="T22" fmla="*/ 1 w 349"/>
              <a:gd name="T23" fmla="*/ 338 h 459"/>
              <a:gd name="T24" fmla="*/ 15 w 349"/>
              <a:gd name="T25" fmla="*/ 319 h 459"/>
              <a:gd name="T26" fmla="*/ 173 w 349"/>
              <a:gd name="T27" fmla="*/ 163 h 459"/>
              <a:gd name="T28" fmla="*/ 13 w 349"/>
              <a:gd name="T29" fmla="*/ 8 h 459"/>
              <a:gd name="T30" fmla="*/ 18 w 349"/>
              <a:gd name="T31"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9" h="459">
                <a:moveTo>
                  <a:pt x="18" y="0"/>
                </a:moveTo>
                <a:cubicBezTo>
                  <a:pt x="56" y="0"/>
                  <a:pt x="94" y="0"/>
                  <a:pt x="133" y="0"/>
                </a:cubicBezTo>
                <a:cubicBezTo>
                  <a:pt x="138" y="0"/>
                  <a:pt x="145" y="6"/>
                  <a:pt x="149" y="10"/>
                </a:cubicBezTo>
                <a:cubicBezTo>
                  <a:pt x="173" y="33"/>
                  <a:pt x="196" y="56"/>
                  <a:pt x="218" y="79"/>
                </a:cubicBezTo>
                <a:cubicBezTo>
                  <a:pt x="226" y="87"/>
                  <a:pt x="232" y="88"/>
                  <a:pt x="243" y="85"/>
                </a:cubicBezTo>
                <a:cubicBezTo>
                  <a:pt x="275" y="73"/>
                  <a:pt x="307" y="83"/>
                  <a:pt x="327" y="108"/>
                </a:cubicBezTo>
                <a:cubicBezTo>
                  <a:pt x="347" y="132"/>
                  <a:pt x="349" y="168"/>
                  <a:pt x="333" y="194"/>
                </a:cubicBezTo>
                <a:cubicBezTo>
                  <a:pt x="316" y="221"/>
                  <a:pt x="284" y="236"/>
                  <a:pt x="252" y="228"/>
                </a:cubicBezTo>
                <a:cubicBezTo>
                  <a:pt x="238" y="225"/>
                  <a:pt x="231" y="229"/>
                  <a:pt x="222" y="238"/>
                </a:cubicBezTo>
                <a:cubicBezTo>
                  <a:pt x="154" y="306"/>
                  <a:pt x="86" y="375"/>
                  <a:pt x="18" y="443"/>
                </a:cubicBezTo>
                <a:cubicBezTo>
                  <a:pt x="13" y="447"/>
                  <a:pt x="9" y="451"/>
                  <a:pt x="1" y="459"/>
                </a:cubicBezTo>
                <a:cubicBezTo>
                  <a:pt x="1" y="416"/>
                  <a:pt x="0" y="377"/>
                  <a:pt x="1" y="338"/>
                </a:cubicBezTo>
                <a:cubicBezTo>
                  <a:pt x="1" y="331"/>
                  <a:pt x="9" y="324"/>
                  <a:pt x="15" y="319"/>
                </a:cubicBezTo>
                <a:cubicBezTo>
                  <a:pt x="67" y="268"/>
                  <a:pt x="119" y="216"/>
                  <a:pt x="173" y="163"/>
                </a:cubicBezTo>
                <a:cubicBezTo>
                  <a:pt x="118" y="110"/>
                  <a:pt x="65" y="59"/>
                  <a:pt x="13" y="8"/>
                </a:cubicBezTo>
                <a:cubicBezTo>
                  <a:pt x="14" y="5"/>
                  <a:pt x="16" y="3"/>
                  <a:pt x="18" y="0"/>
                </a:cubicBezTo>
                <a:close/>
              </a:path>
            </a:pathLst>
          </a:custGeom>
          <a:solidFill>
            <a:srgbClr val="4CA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 name="文本框 39">
            <a:extLst>
              <a:ext uri="{FF2B5EF4-FFF2-40B4-BE49-F238E27FC236}">
                <a16:creationId xmlns:a16="http://schemas.microsoft.com/office/drawing/2014/main" id="{68E4AE5F-7FE4-42A3-AAA9-D51C27BB27CF}"/>
              </a:ext>
            </a:extLst>
          </p:cNvPr>
          <p:cNvSpPr txBox="1"/>
          <p:nvPr/>
        </p:nvSpPr>
        <p:spPr>
          <a:xfrm>
            <a:off x="7853045" y="1785975"/>
            <a:ext cx="4006653" cy="1354217"/>
          </a:xfrm>
          <a:prstGeom prst="rect">
            <a:avLst/>
          </a:prstGeom>
          <a:noFill/>
        </p:spPr>
        <p:txBody>
          <a:bodyPr wrap="square" rtlCol="0">
            <a:spAutoFit/>
          </a:bodyPr>
          <a:lstStyle/>
          <a:p>
            <a:r>
              <a:rPr lang="zh-CN" altLang="en-US" dirty="0">
                <a:solidFill>
                  <a:schemeClr val="tx2"/>
                </a:solidFill>
                <a:latin typeface="楷体" panose="02010609060101010101" pitchFamily="49" charset="-122"/>
                <a:ea typeface="楷体" panose="02010609060101010101" pitchFamily="49" charset="-122"/>
              </a:rPr>
              <a:t>华为</a:t>
            </a:r>
            <a:r>
              <a:rPr lang="en-US" altLang="zh-CN" dirty="0" err="1">
                <a:solidFill>
                  <a:schemeClr val="tx2"/>
                </a:solidFill>
                <a:latin typeface="楷体" panose="02010609060101010101" pitchFamily="49" charset="-122"/>
                <a:ea typeface="楷体" panose="02010609060101010101" pitchFamily="49" charset="-122"/>
              </a:rPr>
              <a:t>ServiceComb</a:t>
            </a:r>
            <a:r>
              <a:rPr lang="zh-CN" altLang="en-US" dirty="0">
                <a:solidFill>
                  <a:schemeClr val="tx2"/>
                </a:solidFill>
                <a:latin typeface="楷体" panose="02010609060101010101" pitchFamily="49" charset="-122"/>
                <a:ea typeface="楷体" panose="02010609060101010101" pitchFamily="49" charset="-122"/>
              </a:rPr>
              <a:t>：</a:t>
            </a:r>
            <a:endParaRPr lang="en-US" altLang="zh-CN" dirty="0">
              <a:solidFill>
                <a:schemeClr val="tx2"/>
              </a:solidFill>
              <a:latin typeface="楷体" panose="02010609060101010101" pitchFamily="49" charset="-122"/>
              <a:ea typeface="楷体" panose="02010609060101010101" pitchFamily="49" charset="-122"/>
            </a:endParaRPr>
          </a:p>
          <a:p>
            <a:r>
              <a:rPr lang="zh-CN" altLang="en-US" sz="1600" dirty="0">
                <a:solidFill>
                  <a:schemeClr val="tx2"/>
                </a:solidFill>
                <a:latin typeface="楷体" panose="02010609060101010101" pitchFamily="49" charset="-122"/>
                <a:ea typeface="楷体" panose="02010609060101010101" pitchFamily="49" charset="-122"/>
              </a:rPr>
              <a:t>  致力于帮助企业快速构建云原生应用，通过一系列解决方案帮助用户快速开发微服务应用的同时实现对这些微服务应用的高效运维管理</a:t>
            </a:r>
          </a:p>
        </p:txBody>
      </p:sp>
      <p:sp>
        <p:nvSpPr>
          <p:cNvPr id="10" name="文本框 9">
            <a:extLst>
              <a:ext uri="{FF2B5EF4-FFF2-40B4-BE49-F238E27FC236}">
                <a16:creationId xmlns:a16="http://schemas.microsoft.com/office/drawing/2014/main" id="{1A2CA8F4-D33C-49B8-9C85-B40A0DBA1DAD}"/>
              </a:ext>
            </a:extLst>
          </p:cNvPr>
          <p:cNvSpPr txBox="1"/>
          <p:nvPr/>
        </p:nvSpPr>
        <p:spPr>
          <a:xfrm>
            <a:off x="424031" y="1209777"/>
            <a:ext cx="4512354" cy="1107996"/>
          </a:xfrm>
          <a:prstGeom prst="rect">
            <a:avLst/>
          </a:prstGeom>
          <a:noFill/>
        </p:spPr>
        <p:txBody>
          <a:bodyPr wrap="square" rtlCol="0">
            <a:spAutoFit/>
          </a:bodyPr>
          <a:lstStyle/>
          <a:p>
            <a:r>
              <a:rPr lang="zh-CN" altLang="en-US" dirty="0">
                <a:solidFill>
                  <a:schemeClr val="tx2"/>
                </a:solidFill>
                <a:latin typeface="楷体" panose="02010609060101010101" pitchFamily="49" charset="-122"/>
                <a:ea typeface="楷体" panose="02010609060101010101" pitchFamily="49" charset="-122"/>
              </a:rPr>
              <a:t>腾讯</a:t>
            </a:r>
            <a:r>
              <a:rPr lang="en-US" altLang="zh-CN" dirty="0">
                <a:solidFill>
                  <a:schemeClr val="tx2"/>
                </a:solidFill>
                <a:latin typeface="楷体" panose="02010609060101010101" pitchFamily="49" charset="-122"/>
                <a:ea typeface="楷体" panose="02010609060101010101" pitchFamily="49" charset="-122"/>
              </a:rPr>
              <a:t>Tars</a:t>
            </a:r>
            <a:r>
              <a:rPr lang="zh-CN" altLang="en-US" dirty="0">
                <a:solidFill>
                  <a:schemeClr val="tx2"/>
                </a:solidFill>
                <a:latin typeface="楷体" panose="02010609060101010101" pitchFamily="49" charset="-122"/>
                <a:ea typeface="楷体" panose="02010609060101010101" pitchFamily="49" charset="-122"/>
              </a:rPr>
              <a:t>：</a:t>
            </a:r>
            <a:endParaRPr lang="en-US" altLang="zh-CN" dirty="0">
              <a:solidFill>
                <a:schemeClr val="tx2"/>
              </a:solidFill>
              <a:latin typeface="楷体" panose="02010609060101010101" pitchFamily="49" charset="-122"/>
              <a:ea typeface="楷体" panose="02010609060101010101" pitchFamily="49" charset="-122"/>
            </a:endParaRPr>
          </a:p>
          <a:p>
            <a:r>
              <a:rPr lang="zh-CN" altLang="en-US" sz="1600" dirty="0">
                <a:solidFill>
                  <a:schemeClr val="tx2"/>
                </a:solidFill>
                <a:latin typeface="楷体" panose="02010609060101010101" pitchFamily="49" charset="-122"/>
                <a:ea typeface="楷体" panose="02010609060101010101" pitchFamily="49" charset="-122"/>
              </a:rPr>
              <a:t>  支持多语言的高性能 </a:t>
            </a:r>
            <a:r>
              <a:rPr lang="en-US" altLang="zh-CN" sz="1600" dirty="0">
                <a:solidFill>
                  <a:schemeClr val="tx2"/>
                </a:solidFill>
                <a:latin typeface="楷体" panose="02010609060101010101" pitchFamily="49" charset="-122"/>
                <a:ea typeface="楷体" panose="02010609060101010101" pitchFamily="49" charset="-122"/>
              </a:rPr>
              <a:t>RPC </a:t>
            </a:r>
            <a:r>
              <a:rPr lang="zh-CN" altLang="en-US" sz="1600" dirty="0">
                <a:solidFill>
                  <a:schemeClr val="tx2"/>
                </a:solidFill>
                <a:latin typeface="楷体" panose="02010609060101010101" pitchFamily="49" charset="-122"/>
                <a:ea typeface="楷体" panose="02010609060101010101" pitchFamily="49" charset="-122"/>
              </a:rPr>
              <a:t>开发框架和配套一体化的服务治理平台，可以帮助企业或者用户以微服务的方式快速构建稳定可靠的分布式应用。</a:t>
            </a:r>
          </a:p>
        </p:txBody>
      </p:sp>
      <p:pic>
        <p:nvPicPr>
          <p:cNvPr id="9" name="图片 8">
            <a:extLst>
              <a:ext uri="{FF2B5EF4-FFF2-40B4-BE49-F238E27FC236}">
                <a16:creationId xmlns:a16="http://schemas.microsoft.com/office/drawing/2014/main" id="{C6564274-D9F2-4553-85DA-CB9647598868}"/>
              </a:ext>
            </a:extLst>
          </p:cNvPr>
          <p:cNvPicPr>
            <a:picLocks noChangeAspect="1"/>
          </p:cNvPicPr>
          <p:nvPr/>
        </p:nvPicPr>
        <p:blipFill>
          <a:blip r:embed="rId2"/>
          <a:stretch>
            <a:fillRect/>
          </a:stretch>
        </p:blipFill>
        <p:spPr>
          <a:xfrm>
            <a:off x="512234" y="2734479"/>
            <a:ext cx="3632341" cy="3179774"/>
          </a:xfrm>
          <a:prstGeom prst="rect">
            <a:avLst/>
          </a:prstGeom>
        </p:spPr>
      </p:pic>
      <p:pic>
        <p:nvPicPr>
          <p:cNvPr id="11" name="图片 10">
            <a:extLst>
              <a:ext uri="{FF2B5EF4-FFF2-40B4-BE49-F238E27FC236}">
                <a16:creationId xmlns:a16="http://schemas.microsoft.com/office/drawing/2014/main" id="{FBDC623E-37F8-4F7B-92BB-81ED20904163}"/>
              </a:ext>
            </a:extLst>
          </p:cNvPr>
          <p:cNvPicPr>
            <a:picLocks noChangeAspect="1"/>
          </p:cNvPicPr>
          <p:nvPr/>
        </p:nvPicPr>
        <p:blipFill>
          <a:blip r:embed="rId3"/>
          <a:stretch>
            <a:fillRect/>
          </a:stretch>
        </p:blipFill>
        <p:spPr>
          <a:xfrm>
            <a:off x="5009410" y="3429000"/>
            <a:ext cx="6761049" cy="2584359"/>
          </a:xfrm>
          <a:prstGeom prst="rect">
            <a:avLst/>
          </a:prstGeom>
        </p:spPr>
      </p:pic>
    </p:spTree>
    <p:extLst>
      <p:ext uri="{BB962C8B-B14F-4D97-AF65-F5344CB8AC3E}">
        <p14:creationId xmlns:p14="http://schemas.microsoft.com/office/powerpoint/2010/main" val="1256357240"/>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14:presetBounceEnd="5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2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52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145" y="-125356"/>
            <a:ext cx="896107" cy="1409609"/>
            <a:chOff x="-167145" y="-125356"/>
            <a:chExt cx="896107" cy="1409609"/>
          </a:xfrm>
        </p:grpSpPr>
        <p:sp>
          <p:nvSpPr>
            <p:cNvPr id="3" name="任意多边形 2"/>
            <p:cNvSpPr/>
            <p:nvPr userDrawn="1"/>
          </p:nvSpPr>
          <p:spPr>
            <a:xfrm rot="20192637" flipV="1">
              <a:off x="-43237" y="674264"/>
              <a:ext cx="443725" cy="609989"/>
            </a:xfrm>
            <a:custGeom>
              <a:avLst/>
              <a:gdLst>
                <a:gd name="connsiteX0" fmla="*/ 0 w 903191"/>
                <a:gd name="connsiteY0" fmla="*/ 605667 h 1241618"/>
                <a:gd name="connsiteX1" fmla="*/ 426460 w 903191"/>
                <a:gd name="connsiteY1" fmla="*/ 1241618 h 1241618"/>
                <a:gd name="connsiteX2" fmla="*/ 903191 w 903191"/>
                <a:gd name="connsiteY2" fmla="*/ 0 h 1241618"/>
              </a:gdLst>
              <a:ahLst/>
              <a:cxnLst>
                <a:cxn ang="0">
                  <a:pos x="connsiteX0" y="connsiteY0"/>
                </a:cxn>
                <a:cxn ang="0">
                  <a:pos x="connsiteX1" y="connsiteY1"/>
                </a:cxn>
                <a:cxn ang="0">
                  <a:pos x="connsiteX2" y="connsiteY2"/>
                </a:cxn>
              </a:cxnLst>
              <a:rect l="l" t="t" r="r" b="b"/>
              <a:pathLst>
                <a:path w="903191" h="1241618">
                  <a:moveTo>
                    <a:pt x="0" y="605667"/>
                  </a:moveTo>
                  <a:lnTo>
                    <a:pt x="426460" y="1241618"/>
                  </a:lnTo>
                  <a:lnTo>
                    <a:pt x="903191" y="0"/>
                  </a:lnTo>
                  <a:close/>
                </a:path>
              </a:pathLst>
            </a:custGeom>
            <a:solidFill>
              <a:srgbClr val="FF8352"/>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4" name="任意多边形 3"/>
            <p:cNvSpPr/>
            <p:nvPr userDrawn="1"/>
          </p:nvSpPr>
          <p:spPr>
            <a:xfrm rot="3369287" flipV="1">
              <a:off x="518294" y="-111286"/>
              <a:ext cx="192180" cy="229156"/>
            </a:xfrm>
            <a:custGeom>
              <a:avLst/>
              <a:gdLst>
                <a:gd name="connsiteX0" fmla="*/ 0 w 192180"/>
                <a:gd name="connsiteY0" fmla="*/ 0 h 229156"/>
                <a:gd name="connsiteX1" fmla="*/ 153668 w 192180"/>
                <a:gd name="connsiteY1" fmla="*/ 229156 h 229156"/>
                <a:gd name="connsiteX2" fmla="*/ 192180 w 192180"/>
                <a:gd name="connsiteY2" fmla="*/ 128854 h 229156"/>
                <a:gd name="connsiteX3" fmla="*/ 0 w 192180"/>
                <a:gd name="connsiteY3" fmla="*/ 0 h 229156"/>
              </a:gdLst>
              <a:ahLst/>
              <a:cxnLst>
                <a:cxn ang="0">
                  <a:pos x="connsiteX0" y="connsiteY0"/>
                </a:cxn>
                <a:cxn ang="0">
                  <a:pos x="connsiteX1" y="connsiteY1"/>
                </a:cxn>
                <a:cxn ang="0">
                  <a:pos x="connsiteX2" y="connsiteY2"/>
                </a:cxn>
                <a:cxn ang="0">
                  <a:pos x="connsiteX3" y="connsiteY3"/>
                </a:cxn>
              </a:cxnLst>
              <a:rect l="l" t="t" r="r" b="b"/>
              <a:pathLst>
                <a:path w="192180" h="229156">
                  <a:moveTo>
                    <a:pt x="0" y="0"/>
                  </a:moveTo>
                  <a:lnTo>
                    <a:pt x="153668" y="229156"/>
                  </a:lnTo>
                  <a:lnTo>
                    <a:pt x="192180" y="128854"/>
                  </a:lnTo>
                  <a:lnTo>
                    <a:pt x="0" y="0"/>
                  </a:lnTo>
                  <a:close/>
                </a:path>
              </a:pathLst>
            </a:custGeom>
            <a:solidFill>
              <a:srgbClr val="5DD1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任意多边形 4"/>
            <p:cNvSpPr/>
            <p:nvPr userDrawn="1"/>
          </p:nvSpPr>
          <p:spPr>
            <a:xfrm rot="3369287" flipV="1">
              <a:off x="257384" y="-77464"/>
              <a:ext cx="450727" cy="354943"/>
            </a:xfrm>
            <a:custGeom>
              <a:avLst/>
              <a:gdLst>
                <a:gd name="connsiteX0" fmla="*/ 0 w 450727"/>
                <a:gd name="connsiteY0" fmla="*/ 43766 h 354943"/>
                <a:gd name="connsiteX1" fmla="*/ 122263 w 450727"/>
                <a:gd name="connsiteY1" fmla="*/ 226089 h 354943"/>
                <a:gd name="connsiteX2" fmla="*/ 314443 w 450727"/>
                <a:gd name="connsiteY2" fmla="*/ 354943 h 354943"/>
                <a:gd name="connsiteX3" fmla="*/ 450727 w 450727"/>
                <a:gd name="connsiteY3" fmla="*/ 0 h 354943"/>
                <a:gd name="connsiteX4" fmla="*/ 0 w 450727"/>
                <a:gd name="connsiteY4" fmla="*/ 43766 h 354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27" h="354943">
                  <a:moveTo>
                    <a:pt x="0" y="43766"/>
                  </a:moveTo>
                  <a:lnTo>
                    <a:pt x="122263" y="226089"/>
                  </a:lnTo>
                  <a:lnTo>
                    <a:pt x="314443" y="354943"/>
                  </a:lnTo>
                  <a:lnTo>
                    <a:pt x="450727" y="0"/>
                  </a:lnTo>
                  <a:lnTo>
                    <a:pt x="0" y="43766"/>
                  </a:lnTo>
                  <a:close/>
                </a:path>
              </a:pathLst>
            </a:custGeom>
            <a:solidFill>
              <a:srgbClr val="CA5DE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6" name="任意多边形 5"/>
            <p:cNvSpPr/>
            <p:nvPr userDrawn="1"/>
          </p:nvSpPr>
          <p:spPr>
            <a:xfrm rot="3369287" flipV="1">
              <a:off x="-285909" y="252268"/>
              <a:ext cx="659473" cy="337982"/>
            </a:xfrm>
            <a:custGeom>
              <a:avLst/>
              <a:gdLst>
                <a:gd name="connsiteX0" fmla="*/ 0 w 659473"/>
                <a:gd name="connsiteY0" fmla="*/ 308335 h 337982"/>
                <a:gd name="connsiteX1" fmla="*/ 608384 w 659473"/>
                <a:gd name="connsiteY1" fmla="*/ 337982 h 337982"/>
                <a:gd name="connsiteX2" fmla="*/ 659473 w 659473"/>
                <a:gd name="connsiteY2" fmla="*/ 204924 h 337982"/>
                <a:gd name="connsiteX3" fmla="*/ 459800 w 659473"/>
                <a:gd name="connsiteY3" fmla="*/ 0 h 337982"/>
                <a:gd name="connsiteX4" fmla="*/ 0 w 659473"/>
                <a:gd name="connsiteY4" fmla="*/ 308335 h 33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73" h="337982">
                  <a:moveTo>
                    <a:pt x="0" y="308335"/>
                  </a:moveTo>
                  <a:lnTo>
                    <a:pt x="608384" y="337982"/>
                  </a:lnTo>
                  <a:lnTo>
                    <a:pt x="659473" y="204924"/>
                  </a:lnTo>
                  <a:lnTo>
                    <a:pt x="459800" y="0"/>
                  </a:lnTo>
                  <a:lnTo>
                    <a:pt x="0" y="308335"/>
                  </a:lnTo>
                  <a:close/>
                </a:path>
              </a:pathLst>
            </a:custGeom>
            <a:solidFill>
              <a:srgbClr val="3BD19C"/>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任意多边形 6"/>
            <p:cNvSpPr/>
            <p:nvPr userDrawn="1"/>
          </p:nvSpPr>
          <p:spPr>
            <a:xfrm rot="3369287" flipV="1">
              <a:off x="-99898" y="83472"/>
              <a:ext cx="676896" cy="270416"/>
            </a:xfrm>
            <a:custGeom>
              <a:avLst/>
              <a:gdLst>
                <a:gd name="connsiteX0" fmla="*/ 0 w 676896"/>
                <a:gd name="connsiteY0" fmla="*/ 45943 h 270416"/>
                <a:gd name="connsiteX1" fmla="*/ 150528 w 676896"/>
                <a:gd name="connsiteY1" fmla="*/ 270416 h 270416"/>
                <a:gd name="connsiteX2" fmla="*/ 601255 w 676896"/>
                <a:gd name="connsiteY2" fmla="*/ 226650 h 270416"/>
                <a:gd name="connsiteX3" fmla="*/ 676896 w 676896"/>
                <a:gd name="connsiteY3" fmla="*/ 29647 h 270416"/>
                <a:gd name="connsiteX4" fmla="*/ 68512 w 676896"/>
                <a:gd name="connsiteY4" fmla="*/ 0 h 270416"/>
                <a:gd name="connsiteX5" fmla="*/ 0 w 676896"/>
                <a:gd name="connsiteY5" fmla="*/ 45943 h 27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96" h="270416">
                  <a:moveTo>
                    <a:pt x="0" y="45943"/>
                  </a:moveTo>
                  <a:lnTo>
                    <a:pt x="150528" y="270416"/>
                  </a:lnTo>
                  <a:lnTo>
                    <a:pt x="601255" y="226650"/>
                  </a:lnTo>
                  <a:lnTo>
                    <a:pt x="676896" y="29647"/>
                  </a:lnTo>
                  <a:lnTo>
                    <a:pt x="68512" y="0"/>
                  </a:lnTo>
                  <a:lnTo>
                    <a:pt x="0" y="45943"/>
                  </a:lnTo>
                  <a:close/>
                </a:path>
              </a:pathLst>
            </a:custGeom>
            <a:solidFill>
              <a:srgbClr val="FC5874"/>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7"/>
            <p:cNvSpPr/>
            <p:nvPr userDrawn="1"/>
          </p:nvSpPr>
          <p:spPr>
            <a:xfrm rot="3369287" flipV="1">
              <a:off x="-126428" y="563862"/>
              <a:ext cx="374879" cy="456313"/>
            </a:xfrm>
            <a:custGeom>
              <a:avLst/>
              <a:gdLst>
                <a:gd name="connsiteX0" fmla="*/ 0 w 374879"/>
                <a:gd name="connsiteY0" fmla="*/ 251389 h 456313"/>
                <a:gd name="connsiteX1" fmla="*/ 199673 w 374879"/>
                <a:gd name="connsiteY1" fmla="*/ 456313 h 456313"/>
                <a:gd name="connsiteX2" fmla="*/ 374879 w 374879"/>
                <a:gd name="connsiteY2" fmla="*/ 0 h 456313"/>
                <a:gd name="connsiteX3" fmla="*/ 0 w 374879"/>
                <a:gd name="connsiteY3" fmla="*/ 251389 h 456313"/>
              </a:gdLst>
              <a:ahLst/>
              <a:cxnLst>
                <a:cxn ang="0">
                  <a:pos x="connsiteX0" y="connsiteY0"/>
                </a:cxn>
                <a:cxn ang="0">
                  <a:pos x="connsiteX1" y="connsiteY1"/>
                </a:cxn>
                <a:cxn ang="0">
                  <a:pos x="connsiteX2" y="connsiteY2"/>
                </a:cxn>
                <a:cxn ang="0">
                  <a:pos x="connsiteX3" y="connsiteY3"/>
                </a:cxn>
              </a:cxnLst>
              <a:rect l="l" t="t" r="r" b="b"/>
              <a:pathLst>
                <a:path w="374879" h="456313">
                  <a:moveTo>
                    <a:pt x="0" y="251389"/>
                  </a:moveTo>
                  <a:lnTo>
                    <a:pt x="199673" y="456313"/>
                  </a:lnTo>
                  <a:lnTo>
                    <a:pt x="374879" y="0"/>
                  </a:lnTo>
                  <a:lnTo>
                    <a:pt x="0" y="251389"/>
                  </a:lnTo>
                  <a:close/>
                </a:path>
              </a:pathLst>
            </a:custGeom>
            <a:solidFill>
              <a:srgbClr val="42B0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268" name="任意多边形 267"/>
          <p:cNvSpPr/>
          <p:nvPr/>
        </p:nvSpPr>
        <p:spPr>
          <a:xfrm>
            <a:off x="11132630" y="6084972"/>
            <a:ext cx="1059371" cy="782660"/>
          </a:xfrm>
          <a:custGeom>
            <a:avLst/>
            <a:gdLst>
              <a:gd name="connsiteX0" fmla="*/ 838518 w 1059371"/>
              <a:gd name="connsiteY0" fmla="*/ 0 h 782660"/>
              <a:gd name="connsiteX1" fmla="*/ 1008771 w 1059371"/>
              <a:gd name="connsiteY1" fmla="*/ 17163 h 782660"/>
              <a:gd name="connsiteX2" fmla="*/ 1059371 w 1059371"/>
              <a:gd name="connsiteY2" fmla="*/ 32870 h 782660"/>
              <a:gd name="connsiteX3" fmla="*/ 1059371 w 1059371"/>
              <a:gd name="connsiteY3" fmla="*/ 782660 h 782660"/>
              <a:gd name="connsiteX4" fmla="*/ 0 w 1059371"/>
              <a:gd name="connsiteY4" fmla="*/ 782660 h 782660"/>
              <a:gd name="connsiteX5" fmla="*/ 10901 w 1059371"/>
              <a:gd name="connsiteY5" fmla="*/ 674528 h 782660"/>
              <a:gd name="connsiteX6" fmla="*/ 838518 w 1059371"/>
              <a:gd name="connsiteY6" fmla="*/ 0 h 7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371" h="782660">
                <a:moveTo>
                  <a:pt x="838518" y="0"/>
                </a:moveTo>
                <a:cubicBezTo>
                  <a:pt x="896838" y="0"/>
                  <a:pt x="953778" y="5910"/>
                  <a:pt x="1008771" y="17163"/>
                </a:cubicBezTo>
                <a:lnTo>
                  <a:pt x="1059371" y="32870"/>
                </a:lnTo>
                <a:lnTo>
                  <a:pt x="1059371" y="782660"/>
                </a:lnTo>
                <a:lnTo>
                  <a:pt x="0" y="782660"/>
                </a:lnTo>
                <a:lnTo>
                  <a:pt x="10901" y="674528"/>
                </a:lnTo>
                <a:cubicBezTo>
                  <a:pt x="89674" y="289576"/>
                  <a:pt x="430279" y="0"/>
                  <a:pt x="838518" y="0"/>
                </a:cubicBez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96D1053-00A3-4CC9-8B07-07D1F2B9315E}"/>
              </a:ext>
            </a:extLst>
          </p:cNvPr>
          <p:cNvSpPr txBox="1"/>
          <p:nvPr/>
        </p:nvSpPr>
        <p:spPr>
          <a:xfrm>
            <a:off x="682420" y="313471"/>
            <a:ext cx="3092058" cy="523220"/>
          </a:xfrm>
          <a:prstGeom prst="rect">
            <a:avLst/>
          </a:prstGeom>
          <a:noFill/>
        </p:spPr>
        <p:txBody>
          <a:bodyPr wrap="square" rtlCol="0">
            <a:spAutoFit/>
          </a:bodyPr>
          <a:lstStyle/>
          <a:p>
            <a:r>
              <a:rPr lang="zh-CN" altLang="en-US" sz="2800" dirty="0">
                <a:solidFill>
                  <a:schemeClr val="tx2"/>
                </a:solidFill>
                <a:latin typeface="楷体" panose="02010609060101010101" pitchFamily="49" charset="-122"/>
                <a:ea typeface="楷体" panose="02010609060101010101" pitchFamily="49" charset="-122"/>
              </a:rPr>
              <a:t>微服务的影响</a:t>
            </a:r>
          </a:p>
        </p:txBody>
      </p:sp>
      <p:pic>
        <p:nvPicPr>
          <p:cNvPr id="17" name="图片 16">
            <a:extLst>
              <a:ext uri="{FF2B5EF4-FFF2-40B4-BE49-F238E27FC236}">
                <a16:creationId xmlns:a16="http://schemas.microsoft.com/office/drawing/2014/main" id="{A16F36D2-DA68-4F81-A7B1-D0A28946F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379" y="1347362"/>
            <a:ext cx="8513509" cy="4737610"/>
          </a:xfrm>
          <a:prstGeom prst="rect">
            <a:avLst/>
          </a:prstGeom>
        </p:spPr>
      </p:pic>
    </p:spTree>
    <p:extLst>
      <p:ext uri="{BB962C8B-B14F-4D97-AF65-F5344CB8AC3E}">
        <p14:creationId xmlns:p14="http://schemas.microsoft.com/office/powerpoint/2010/main" val="2864212083"/>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14:presetBounceEnd="5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2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52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2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1810275" y="5762157"/>
            <a:ext cx="2409610" cy="1095843"/>
          </a:xfrm>
          <a:custGeom>
            <a:avLst/>
            <a:gdLst>
              <a:gd name="T0" fmla="*/ 1070 w 2185"/>
              <a:gd name="T1" fmla="*/ 0 h 1283"/>
              <a:gd name="T2" fmla="*/ 0 w 2185"/>
              <a:gd name="T3" fmla="*/ 1044 h 1283"/>
              <a:gd name="T4" fmla="*/ 238 w 2185"/>
              <a:gd name="T5" fmla="*/ 1283 h 1283"/>
              <a:gd name="T6" fmla="*/ 2015 w 2185"/>
              <a:gd name="T7" fmla="*/ 1283 h 1283"/>
              <a:gd name="T8" fmla="*/ 2185 w 2185"/>
              <a:gd name="T9" fmla="*/ 1119 h 1283"/>
              <a:gd name="T10" fmla="*/ 1070 w 2185"/>
              <a:gd name="T11" fmla="*/ 0 h 1283"/>
            </a:gdLst>
            <a:ahLst/>
            <a:cxnLst>
              <a:cxn ang="0">
                <a:pos x="T0" y="T1"/>
              </a:cxn>
              <a:cxn ang="0">
                <a:pos x="T2" y="T3"/>
              </a:cxn>
              <a:cxn ang="0">
                <a:pos x="T4" y="T5"/>
              </a:cxn>
              <a:cxn ang="0">
                <a:pos x="T6" y="T7"/>
              </a:cxn>
              <a:cxn ang="0">
                <a:pos x="T8" y="T9"/>
              </a:cxn>
              <a:cxn ang="0">
                <a:pos x="T10" y="T11"/>
              </a:cxn>
            </a:cxnLst>
            <a:rect l="0" t="0" r="r" b="b"/>
            <a:pathLst>
              <a:path w="2185" h="1283">
                <a:moveTo>
                  <a:pt x="1070" y="0"/>
                </a:moveTo>
                <a:lnTo>
                  <a:pt x="0" y="1044"/>
                </a:lnTo>
                <a:lnTo>
                  <a:pt x="238" y="1283"/>
                </a:lnTo>
                <a:lnTo>
                  <a:pt x="2015" y="1283"/>
                </a:lnTo>
                <a:lnTo>
                  <a:pt x="2185" y="1119"/>
                </a:lnTo>
                <a:lnTo>
                  <a:pt x="1070" y="0"/>
                </a:lnTo>
                <a:close/>
              </a:path>
            </a:pathLst>
          </a:custGeom>
          <a:solidFill>
            <a:srgbClr val="FA3D6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4219885" y="5873194"/>
            <a:ext cx="2015911" cy="984806"/>
          </a:xfrm>
          <a:custGeom>
            <a:avLst/>
            <a:gdLst>
              <a:gd name="T0" fmla="*/ 1014 w 1828"/>
              <a:gd name="T1" fmla="*/ 0 h 1153"/>
              <a:gd name="T2" fmla="*/ 0 w 1828"/>
              <a:gd name="T3" fmla="*/ 989 h 1153"/>
              <a:gd name="T4" fmla="*/ 163 w 1828"/>
              <a:gd name="T5" fmla="*/ 1153 h 1153"/>
              <a:gd name="T6" fmla="*/ 1484 w 1828"/>
              <a:gd name="T7" fmla="*/ 1153 h 1153"/>
              <a:gd name="T8" fmla="*/ 1828 w 1828"/>
              <a:gd name="T9" fmla="*/ 818 h 1153"/>
              <a:gd name="T10" fmla="*/ 1014 w 1828"/>
              <a:gd name="T11" fmla="*/ 0 h 1153"/>
            </a:gdLst>
            <a:ahLst/>
            <a:cxnLst>
              <a:cxn ang="0">
                <a:pos x="T0" y="T1"/>
              </a:cxn>
              <a:cxn ang="0">
                <a:pos x="T2" y="T3"/>
              </a:cxn>
              <a:cxn ang="0">
                <a:pos x="T4" y="T5"/>
              </a:cxn>
              <a:cxn ang="0">
                <a:pos x="T6" y="T7"/>
              </a:cxn>
              <a:cxn ang="0">
                <a:pos x="T8" y="T9"/>
              </a:cxn>
              <a:cxn ang="0">
                <a:pos x="T10" y="T11"/>
              </a:cxn>
            </a:cxnLst>
            <a:rect l="0" t="0" r="r" b="b"/>
            <a:pathLst>
              <a:path w="1828" h="1153">
                <a:moveTo>
                  <a:pt x="1014" y="0"/>
                </a:moveTo>
                <a:lnTo>
                  <a:pt x="0" y="989"/>
                </a:lnTo>
                <a:lnTo>
                  <a:pt x="163" y="1153"/>
                </a:lnTo>
                <a:lnTo>
                  <a:pt x="1484" y="1153"/>
                </a:lnTo>
                <a:lnTo>
                  <a:pt x="1828" y="818"/>
                </a:lnTo>
                <a:lnTo>
                  <a:pt x="1014" y="0"/>
                </a:lnTo>
                <a:close/>
              </a:path>
            </a:pathLst>
          </a:custGeom>
          <a:solidFill>
            <a:srgbClr val="FA9A3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4032410" y="6717923"/>
            <a:ext cx="367231" cy="140076"/>
          </a:xfrm>
          <a:custGeom>
            <a:avLst/>
            <a:gdLst>
              <a:gd name="T0" fmla="*/ 0 w 333"/>
              <a:gd name="T1" fmla="*/ 164 h 164"/>
              <a:gd name="T2" fmla="*/ 333 w 333"/>
              <a:gd name="T3" fmla="*/ 164 h 164"/>
              <a:gd name="T4" fmla="*/ 170 w 333"/>
              <a:gd name="T5" fmla="*/ 0 h 164"/>
              <a:gd name="T6" fmla="*/ 0 w 333"/>
              <a:gd name="T7" fmla="*/ 164 h 164"/>
            </a:gdLst>
            <a:ahLst/>
            <a:cxnLst>
              <a:cxn ang="0">
                <a:pos x="T0" y="T1"/>
              </a:cxn>
              <a:cxn ang="0">
                <a:pos x="T2" y="T3"/>
              </a:cxn>
              <a:cxn ang="0">
                <a:pos x="T4" y="T5"/>
              </a:cxn>
              <a:cxn ang="0">
                <a:pos x="T6" y="T7"/>
              </a:cxn>
            </a:cxnLst>
            <a:rect l="0" t="0" r="r" b="b"/>
            <a:pathLst>
              <a:path w="333" h="164">
                <a:moveTo>
                  <a:pt x="0" y="164"/>
                </a:moveTo>
                <a:lnTo>
                  <a:pt x="333" y="164"/>
                </a:lnTo>
                <a:lnTo>
                  <a:pt x="170" y="0"/>
                </a:lnTo>
                <a:lnTo>
                  <a:pt x="0" y="164"/>
                </a:lnTo>
                <a:close/>
              </a:path>
            </a:pathLst>
          </a:custGeom>
          <a:solidFill>
            <a:srgbClr val="F9283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44628" y="6047435"/>
            <a:ext cx="1854903" cy="810565"/>
          </a:xfrm>
          <a:custGeom>
            <a:avLst/>
            <a:gdLst>
              <a:gd name="T0" fmla="*/ 975 w 1682"/>
              <a:gd name="T1" fmla="*/ 0 h 949"/>
              <a:gd name="T2" fmla="*/ 0 w 1682"/>
              <a:gd name="T3" fmla="*/ 949 h 949"/>
              <a:gd name="T4" fmla="*/ 1435 w 1682"/>
              <a:gd name="T5" fmla="*/ 949 h 949"/>
              <a:gd name="T6" fmla="*/ 1682 w 1682"/>
              <a:gd name="T7" fmla="*/ 710 h 949"/>
              <a:gd name="T8" fmla="*/ 975 w 1682"/>
              <a:gd name="T9" fmla="*/ 0 h 949"/>
            </a:gdLst>
            <a:ahLst/>
            <a:cxnLst>
              <a:cxn ang="0">
                <a:pos x="T0" y="T1"/>
              </a:cxn>
              <a:cxn ang="0">
                <a:pos x="T2" y="T3"/>
              </a:cxn>
              <a:cxn ang="0">
                <a:pos x="T4" y="T5"/>
              </a:cxn>
              <a:cxn ang="0">
                <a:pos x="T6" y="T7"/>
              </a:cxn>
              <a:cxn ang="0">
                <a:pos x="T8" y="T9"/>
              </a:cxn>
            </a:cxnLst>
            <a:rect l="0" t="0" r="r" b="b"/>
            <a:pathLst>
              <a:path w="1682" h="949">
                <a:moveTo>
                  <a:pt x="975" y="0"/>
                </a:moveTo>
                <a:lnTo>
                  <a:pt x="0" y="949"/>
                </a:lnTo>
                <a:lnTo>
                  <a:pt x="1435" y="949"/>
                </a:lnTo>
                <a:lnTo>
                  <a:pt x="1682" y="710"/>
                </a:lnTo>
                <a:lnTo>
                  <a:pt x="975" y="0"/>
                </a:lnTo>
                <a:close/>
              </a:path>
            </a:pathLst>
          </a:custGeom>
          <a:solidFill>
            <a:srgbClr val="E23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1537885" y="6653864"/>
            <a:ext cx="534856" cy="204136"/>
          </a:xfrm>
          <a:custGeom>
            <a:avLst/>
            <a:gdLst>
              <a:gd name="T0" fmla="*/ 0 w 485"/>
              <a:gd name="T1" fmla="*/ 239 h 239"/>
              <a:gd name="T2" fmla="*/ 485 w 485"/>
              <a:gd name="T3" fmla="*/ 239 h 239"/>
              <a:gd name="T4" fmla="*/ 247 w 485"/>
              <a:gd name="T5" fmla="*/ 0 h 239"/>
              <a:gd name="T6" fmla="*/ 0 w 485"/>
              <a:gd name="T7" fmla="*/ 239 h 239"/>
            </a:gdLst>
            <a:ahLst/>
            <a:cxnLst>
              <a:cxn ang="0">
                <a:pos x="T0" y="T1"/>
              </a:cxn>
              <a:cxn ang="0">
                <a:pos x="T2" y="T3"/>
              </a:cxn>
              <a:cxn ang="0">
                <a:pos x="T4" y="T5"/>
              </a:cxn>
              <a:cxn ang="0">
                <a:pos x="T6" y="T7"/>
              </a:cxn>
            </a:cxnLst>
            <a:rect l="0" t="0" r="r" b="b"/>
            <a:pathLst>
              <a:path w="485" h="239">
                <a:moveTo>
                  <a:pt x="0" y="239"/>
                </a:moveTo>
                <a:lnTo>
                  <a:pt x="485" y="239"/>
                </a:lnTo>
                <a:lnTo>
                  <a:pt x="247" y="0"/>
                </a:lnTo>
                <a:lnTo>
                  <a:pt x="0" y="239"/>
                </a:lnTo>
                <a:close/>
              </a:path>
            </a:pathLst>
          </a:custGeom>
          <a:solidFill>
            <a:srgbClr val="E116B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
          <p:cNvSpPr>
            <a:spLocks/>
          </p:cNvSpPr>
          <p:nvPr/>
        </p:nvSpPr>
        <p:spPr bwMode="auto">
          <a:xfrm>
            <a:off x="6235796" y="6162742"/>
            <a:ext cx="1035526" cy="695258"/>
          </a:xfrm>
          <a:custGeom>
            <a:avLst/>
            <a:gdLst>
              <a:gd name="T0" fmla="*/ 490 w 939"/>
              <a:gd name="T1" fmla="*/ 0 h 814"/>
              <a:gd name="T2" fmla="*/ 0 w 939"/>
              <a:gd name="T3" fmla="*/ 479 h 814"/>
              <a:gd name="T4" fmla="*/ 334 w 939"/>
              <a:gd name="T5" fmla="*/ 814 h 814"/>
              <a:gd name="T6" fmla="*/ 565 w 939"/>
              <a:gd name="T7" fmla="*/ 814 h 814"/>
              <a:gd name="T8" fmla="*/ 939 w 939"/>
              <a:gd name="T9" fmla="*/ 450 h 814"/>
              <a:gd name="T10" fmla="*/ 490 w 939"/>
              <a:gd name="T11" fmla="*/ 0 h 814"/>
            </a:gdLst>
            <a:ahLst/>
            <a:cxnLst>
              <a:cxn ang="0">
                <a:pos x="T0" y="T1"/>
              </a:cxn>
              <a:cxn ang="0">
                <a:pos x="T2" y="T3"/>
              </a:cxn>
              <a:cxn ang="0">
                <a:pos x="T4" y="T5"/>
              </a:cxn>
              <a:cxn ang="0">
                <a:pos x="T6" y="T7"/>
              </a:cxn>
              <a:cxn ang="0">
                <a:pos x="T8" y="T9"/>
              </a:cxn>
              <a:cxn ang="0">
                <a:pos x="T10" y="T11"/>
              </a:cxn>
            </a:cxnLst>
            <a:rect l="0" t="0" r="r" b="b"/>
            <a:pathLst>
              <a:path w="939" h="814">
                <a:moveTo>
                  <a:pt x="490" y="0"/>
                </a:moveTo>
                <a:lnTo>
                  <a:pt x="0" y="479"/>
                </a:lnTo>
                <a:lnTo>
                  <a:pt x="334" y="814"/>
                </a:lnTo>
                <a:lnTo>
                  <a:pt x="565" y="814"/>
                </a:lnTo>
                <a:lnTo>
                  <a:pt x="939" y="450"/>
                </a:lnTo>
                <a:lnTo>
                  <a:pt x="490" y="0"/>
                </a:lnTo>
                <a:close/>
              </a:path>
            </a:pathLst>
          </a:custGeom>
          <a:solidFill>
            <a:srgbClr val="F6EB3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5856434" y="6571868"/>
            <a:ext cx="747696" cy="286132"/>
          </a:xfrm>
          <a:custGeom>
            <a:avLst/>
            <a:gdLst>
              <a:gd name="T0" fmla="*/ 0 w 678"/>
              <a:gd name="T1" fmla="*/ 335 h 335"/>
              <a:gd name="T2" fmla="*/ 678 w 678"/>
              <a:gd name="T3" fmla="*/ 335 h 335"/>
              <a:gd name="T4" fmla="*/ 344 w 678"/>
              <a:gd name="T5" fmla="*/ 0 h 335"/>
              <a:gd name="T6" fmla="*/ 0 w 678"/>
              <a:gd name="T7" fmla="*/ 335 h 335"/>
            </a:gdLst>
            <a:ahLst/>
            <a:cxnLst>
              <a:cxn ang="0">
                <a:pos x="T0" y="T1"/>
              </a:cxn>
              <a:cxn ang="0">
                <a:pos x="T2" y="T3"/>
              </a:cxn>
              <a:cxn ang="0">
                <a:pos x="T4" y="T5"/>
              </a:cxn>
              <a:cxn ang="0">
                <a:pos x="T6" y="T7"/>
              </a:cxn>
            </a:cxnLst>
            <a:rect l="0" t="0" r="r" b="b"/>
            <a:pathLst>
              <a:path w="678" h="335">
                <a:moveTo>
                  <a:pt x="0" y="335"/>
                </a:moveTo>
                <a:lnTo>
                  <a:pt x="678" y="335"/>
                </a:lnTo>
                <a:lnTo>
                  <a:pt x="344" y="0"/>
                </a:lnTo>
                <a:lnTo>
                  <a:pt x="0" y="335"/>
                </a:lnTo>
                <a:close/>
              </a:path>
            </a:pathLst>
          </a:custGeom>
          <a:solidFill>
            <a:srgbClr val="F8960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7271322" y="6193490"/>
            <a:ext cx="921938" cy="664509"/>
          </a:xfrm>
          <a:custGeom>
            <a:avLst/>
            <a:gdLst>
              <a:gd name="T0" fmla="*/ 425 w 836"/>
              <a:gd name="T1" fmla="*/ 0 h 778"/>
              <a:gd name="T2" fmla="*/ 0 w 836"/>
              <a:gd name="T3" fmla="*/ 414 h 778"/>
              <a:gd name="T4" fmla="*/ 361 w 836"/>
              <a:gd name="T5" fmla="*/ 778 h 778"/>
              <a:gd name="T6" fmla="*/ 460 w 836"/>
              <a:gd name="T7" fmla="*/ 778 h 778"/>
              <a:gd name="T8" fmla="*/ 836 w 836"/>
              <a:gd name="T9" fmla="*/ 413 h 778"/>
              <a:gd name="T10" fmla="*/ 425 w 836"/>
              <a:gd name="T11" fmla="*/ 0 h 778"/>
            </a:gdLst>
            <a:ahLst/>
            <a:cxnLst>
              <a:cxn ang="0">
                <a:pos x="T0" y="T1"/>
              </a:cxn>
              <a:cxn ang="0">
                <a:pos x="T2" y="T3"/>
              </a:cxn>
              <a:cxn ang="0">
                <a:pos x="T4" y="T5"/>
              </a:cxn>
              <a:cxn ang="0">
                <a:pos x="T6" y="T7"/>
              </a:cxn>
              <a:cxn ang="0">
                <a:pos x="T8" y="T9"/>
              </a:cxn>
              <a:cxn ang="0">
                <a:pos x="T10" y="T11"/>
              </a:cxn>
            </a:cxnLst>
            <a:rect l="0" t="0" r="r" b="b"/>
            <a:pathLst>
              <a:path w="836" h="778">
                <a:moveTo>
                  <a:pt x="425" y="0"/>
                </a:moveTo>
                <a:lnTo>
                  <a:pt x="0" y="414"/>
                </a:lnTo>
                <a:lnTo>
                  <a:pt x="361" y="778"/>
                </a:lnTo>
                <a:lnTo>
                  <a:pt x="460" y="778"/>
                </a:lnTo>
                <a:lnTo>
                  <a:pt x="836" y="413"/>
                </a:lnTo>
                <a:lnTo>
                  <a:pt x="425" y="0"/>
                </a:lnTo>
                <a:close/>
              </a:path>
            </a:pathLst>
          </a:custGeom>
          <a:solidFill>
            <a:srgbClr val="3AD17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6858877" y="6547098"/>
            <a:ext cx="810555" cy="310901"/>
          </a:xfrm>
          <a:custGeom>
            <a:avLst/>
            <a:gdLst>
              <a:gd name="T0" fmla="*/ 0 w 735"/>
              <a:gd name="T1" fmla="*/ 364 h 364"/>
              <a:gd name="T2" fmla="*/ 735 w 735"/>
              <a:gd name="T3" fmla="*/ 364 h 364"/>
              <a:gd name="T4" fmla="*/ 374 w 735"/>
              <a:gd name="T5" fmla="*/ 0 h 364"/>
              <a:gd name="T6" fmla="*/ 0 w 735"/>
              <a:gd name="T7" fmla="*/ 364 h 364"/>
            </a:gdLst>
            <a:ahLst/>
            <a:cxnLst>
              <a:cxn ang="0">
                <a:pos x="T0" y="T1"/>
              </a:cxn>
              <a:cxn ang="0">
                <a:pos x="T2" y="T3"/>
              </a:cxn>
              <a:cxn ang="0">
                <a:pos x="T4" y="T5"/>
              </a:cxn>
              <a:cxn ang="0">
                <a:pos x="T6" y="T7"/>
              </a:cxn>
            </a:cxnLst>
            <a:rect l="0" t="0" r="r" b="b"/>
            <a:pathLst>
              <a:path w="735" h="364">
                <a:moveTo>
                  <a:pt x="0" y="364"/>
                </a:moveTo>
                <a:lnTo>
                  <a:pt x="735" y="364"/>
                </a:lnTo>
                <a:lnTo>
                  <a:pt x="374" y="0"/>
                </a:lnTo>
                <a:lnTo>
                  <a:pt x="0" y="364"/>
                </a:lnTo>
                <a:close/>
              </a:path>
            </a:pathLst>
          </a:custGeom>
          <a:solidFill>
            <a:srgbClr val="CFE21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10959073" y="6193490"/>
            <a:ext cx="1232926" cy="664509"/>
          </a:xfrm>
          <a:custGeom>
            <a:avLst/>
            <a:gdLst>
              <a:gd name="T0" fmla="*/ 342 w 1118"/>
              <a:gd name="T1" fmla="*/ 0 h 778"/>
              <a:gd name="T2" fmla="*/ 0 w 1118"/>
              <a:gd name="T3" fmla="*/ 333 h 778"/>
              <a:gd name="T4" fmla="*/ 442 w 1118"/>
              <a:gd name="T5" fmla="*/ 778 h 778"/>
              <a:gd name="T6" fmla="*/ 1118 w 1118"/>
              <a:gd name="T7" fmla="*/ 778 h 778"/>
              <a:gd name="T8" fmla="*/ 342 w 1118"/>
              <a:gd name="T9" fmla="*/ 0 h 778"/>
            </a:gdLst>
            <a:ahLst/>
            <a:cxnLst>
              <a:cxn ang="0">
                <a:pos x="T0" y="T1"/>
              </a:cxn>
              <a:cxn ang="0">
                <a:pos x="T2" y="T3"/>
              </a:cxn>
              <a:cxn ang="0">
                <a:pos x="T4" y="T5"/>
              </a:cxn>
              <a:cxn ang="0">
                <a:pos x="T6" y="T7"/>
              </a:cxn>
              <a:cxn ang="0">
                <a:pos x="T8" y="T9"/>
              </a:cxn>
            </a:cxnLst>
            <a:rect l="0" t="0" r="r" b="b"/>
            <a:pathLst>
              <a:path w="1118" h="778">
                <a:moveTo>
                  <a:pt x="342" y="0"/>
                </a:moveTo>
                <a:lnTo>
                  <a:pt x="0" y="333"/>
                </a:lnTo>
                <a:lnTo>
                  <a:pt x="442" y="778"/>
                </a:lnTo>
                <a:lnTo>
                  <a:pt x="1118" y="778"/>
                </a:lnTo>
                <a:lnTo>
                  <a:pt x="342" y="0"/>
                </a:lnTo>
                <a:close/>
              </a:path>
            </a:pathLst>
          </a:custGeom>
          <a:solidFill>
            <a:srgbClr val="4E81E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8193260" y="5453818"/>
            <a:ext cx="2765813" cy="1404181"/>
          </a:xfrm>
          <a:custGeom>
            <a:avLst/>
            <a:gdLst>
              <a:gd name="T0" fmla="*/ 1313 w 2508"/>
              <a:gd name="T1" fmla="*/ 0 h 1644"/>
              <a:gd name="T2" fmla="*/ 0 w 2508"/>
              <a:gd name="T3" fmla="*/ 1279 h 1644"/>
              <a:gd name="T4" fmla="*/ 365 w 2508"/>
              <a:gd name="T5" fmla="*/ 1644 h 1644"/>
              <a:gd name="T6" fmla="*/ 2052 w 2508"/>
              <a:gd name="T7" fmla="*/ 1644 h 1644"/>
              <a:gd name="T8" fmla="*/ 2508 w 2508"/>
              <a:gd name="T9" fmla="*/ 1199 h 1644"/>
              <a:gd name="T10" fmla="*/ 1313 w 2508"/>
              <a:gd name="T11" fmla="*/ 0 h 1644"/>
            </a:gdLst>
            <a:ahLst/>
            <a:cxnLst>
              <a:cxn ang="0">
                <a:pos x="T0" y="T1"/>
              </a:cxn>
              <a:cxn ang="0">
                <a:pos x="T2" y="T3"/>
              </a:cxn>
              <a:cxn ang="0">
                <a:pos x="T4" y="T5"/>
              </a:cxn>
              <a:cxn ang="0">
                <a:pos x="T6" y="T7"/>
              </a:cxn>
              <a:cxn ang="0">
                <a:pos x="T8" y="T9"/>
              </a:cxn>
              <a:cxn ang="0">
                <a:pos x="T10" y="T11"/>
              </a:cxn>
            </a:cxnLst>
            <a:rect l="0" t="0" r="r" b="b"/>
            <a:pathLst>
              <a:path w="2508" h="1644">
                <a:moveTo>
                  <a:pt x="1313" y="0"/>
                </a:moveTo>
                <a:lnTo>
                  <a:pt x="0" y="1279"/>
                </a:lnTo>
                <a:lnTo>
                  <a:pt x="365" y="1644"/>
                </a:lnTo>
                <a:lnTo>
                  <a:pt x="2052" y="1644"/>
                </a:lnTo>
                <a:lnTo>
                  <a:pt x="2508" y="1199"/>
                </a:lnTo>
                <a:lnTo>
                  <a:pt x="1313" y="0"/>
                </a:lnTo>
                <a:close/>
              </a:path>
            </a:pathLst>
          </a:custGeom>
          <a:solidFill>
            <a:srgbClr val="4CA8F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7778609" y="6546244"/>
            <a:ext cx="817172" cy="311756"/>
          </a:xfrm>
          <a:custGeom>
            <a:avLst/>
            <a:gdLst>
              <a:gd name="T0" fmla="*/ 0 w 741"/>
              <a:gd name="T1" fmla="*/ 365 h 365"/>
              <a:gd name="T2" fmla="*/ 741 w 741"/>
              <a:gd name="T3" fmla="*/ 365 h 365"/>
              <a:gd name="T4" fmla="*/ 376 w 741"/>
              <a:gd name="T5" fmla="*/ 0 h 365"/>
              <a:gd name="T6" fmla="*/ 0 w 741"/>
              <a:gd name="T7" fmla="*/ 365 h 365"/>
            </a:gdLst>
            <a:ahLst/>
            <a:cxnLst>
              <a:cxn ang="0">
                <a:pos x="T0" y="T1"/>
              </a:cxn>
              <a:cxn ang="0">
                <a:pos x="T2" y="T3"/>
              </a:cxn>
              <a:cxn ang="0">
                <a:pos x="T4" y="T5"/>
              </a:cxn>
              <a:cxn ang="0">
                <a:pos x="T6" y="T7"/>
              </a:cxn>
            </a:cxnLst>
            <a:rect l="0" t="0" r="r" b="b"/>
            <a:pathLst>
              <a:path w="741" h="365">
                <a:moveTo>
                  <a:pt x="0" y="365"/>
                </a:moveTo>
                <a:lnTo>
                  <a:pt x="741" y="365"/>
                </a:lnTo>
                <a:lnTo>
                  <a:pt x="376" y="0"/>
                </a:lnTo>
                <a:lnTo>
                  <a:pt x="0" y="365"/>
                </a:lnTo>
                <a:close/>
              </a:path>
            </a:pathLst>
          </a:custGeom>
          <a:solidFill>
            <a:srgbClr val="16BF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10456198" y="6477914"/>
            <a:ext cx="990311" cy="380086"/>
          </a:xfrm>
          <a:custGeom>
            <a:avLst/>
            <a:gdLst>
              <a:gd name="T0" fmla="*/ 0 w 898"/>
              <a:gd name="T1" fmla="*/ 445 h 445"/>
              <a:gd name="T2" fmla="*/ 898 w 898"/>
              <a:gd name="T3" fmla="*/ 445 h 445"/>
              <a:gd name="T4" fmla="*/ 456 w 898"/>
              <a:gd name="T5" fmla="*/ 0 h 445"/>
              <a:gd name="T6" fmla="*/ 0 w 898"/>
              <a:gd name="T7" fmla="*/ 445 h 445"/>
            </a:gdLst>
            <a:ahLst/>
            <a:cxnLst>
              <a:cxn ang="0">
                <a:pos x="T0" y="T1"/>
              </a:cxn>
              <a:cxn ang="0">
                <a:pos x="T2" y="T3"/>
              </a:cxn>
              <a:cxn ang="0">
                <a:pos x="T4" y="T5"/>
              </a:cxn>
              <a:cxn ang="0">
                <a:pos x="T6" y="T7"/>
              </a:cxn>
            </a:cxnLst>
            <a:rect l="0" t="0" r="r" b="b"/>
            <a:pathLst>
              <a:path w="898" h="445">
                <a:moveTo>
                  <a:pt x="0" y="445"/>
                </a:moveTo>
                <a:lnTo>
                  <a:pt x="898" y="445"/>
                </a:lnTo>
                <a:lnTo>
                  <a:pt x="456" y="0"/>
                </a:lnTo>
                <a:lnTo>
                  <a:pt x="0" y="445"/>
                </a:lnTo>
                <a:close/>
              </a:path>
            </a:pathLst>
          </a:custGeom>
          <a:solidFill>
            <a:srgbClr val="2A70E7"/>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4" name="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612411" y="6451132"/>
            <a:ext cx="609600" cy="609600"/>
          </a:xfrm>
          <a:prstGeom prst="rect">
            <a:avLst/>
          </a:prstGeom>
        </p:spPr>
      </p:pic>
      <p:sp>
        <p:nvSpPr>
          <p:cNvPr id="2" name="文本框 1">
            <a:extLst>
              <a:ext uri="{FF2B5EF4-FFF2-40B4-BE49-F238E27FC236}">
                <a16:creationId xmlns:a16="http://schemas.microsoft.com/office/drawing/2014/main" id="{F433EB2B-BE12-4647-8D6A-DCDE9BD1AFFF}"/>
              </a:ext>
            </a:extLst>
          </p:cNvPr>
          <p:cNvSpPr txBox="1"/>
          <p:nvPr/>
        </p:nvSpPr>
        <p:spPr>
          <a:xfrm>
            <a:off x="952523" y="5040893"/>
            <a:ext cx="4125113" cy="369332"/>
          </a:xfrm>
          <a:prstGeom prst="rect">
            <a:avLst/>
          </a:prstGeom>
          <a:noFill/>
        </p:spPr>
        <p:txBody>
          <a:bodyPr wrap="square" rtlCol="0">
            <a:spAutoFit/>
          </a:bodyPr>
          <a:lstStyle/>
          <a:p>
            <a:r>
              <a:rPr lang="zh-CN" altLang="en-US" dirty="0">
                <a:solidFill>
                  <a:schemeClr val="bg1"/>
                </a:solidFill>
                <a:latin typeface="方正兰亭粗黑简体" panose="02000000000000000000" pitchFamily="2" charset="-122"/>
                <a:ea typeface="方正兰亭粗黑简体" panose="02000000000000000000" pitchFamily="2" charset="-122"/>
              </a:rPr>
              <a:t>王   恬、陈   鹏、张宇捷王</a:t>
            </a:r>
          </a:p>
        </p:txBody>
      </p:sp>
      <p:sp>
        <p:nvSpPr>
          <p:cNvPr id="3" name="矩形 2">
            <a:extLst>
              <a:ext uri="{FF2B5EF4-FFF2-40B4-BE49-F238E27FC236}">
                <a16:creationId xmlns:a16="http://schemas.microsoft.com/office/drawing/2014/main" id="{100DD974-36FD-4A9F-BBAA-AC80692D5699}"/>
              </a:ext>
            </a:extLst>
          </p:cNvPr>
          <p:cNvSpPr/>
          <p:nvPr/>
        </p:nvSpPr>
        <p:spPr>
          <a:xfrm>
            <a:off x="3187306" y="2167430"/>
            <a:ext cx="5157822" cy="1107996"/>
          </a:xfrm>
          <a:prstGeom prst="rect">
            <a:avLst/>
          </a:prstGeom>
        </p:spPr>
        <p:txBody>
          <a:bodyPr wrap="none">
            <a:spAutoFit/>
          </a:bodyPr>
          <a:lstStyle/>
          <a:p>
            <a:r>
              <a:rPr lang="en-US" altLang="zh-CN" sz="6600" dirty="0">
                <a:solidFill>
                  <a:schemeClr val="tx2"/>
                </a:solidFill>
                <a:latin typeface="Times New Roman" panose="02020603050405020304" pitchFamily="18" charset="0"/>
                <a:cs typeface="Times New Roman" panose="02020603050405020304" pitchFamily="18" charset="0"/>
              </a:rPr>
              <a:t>THANK YOU</a:t>
            </a:r>
            <a:endParaRPr lang="zh-CN" altLang="en-US" sz="66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687323"/>
      </p:ext>
    </p:extLst>
  </p:cSld>
  <p:clrMapOvr>
    <a:masterClrMapping/>
  </p:clrMapOvr>
  <mc:AlternateContent xmlns:mc="http://schemas.openxmlformats.org/markup-compatibility/2006" xmlns:p14="http://schemas.microsoft.com/office/powerpoint/2010/main">
    <mc:Choice Requires="p14">
      <p:transition spd="med" p14:dur="700" advTm="15000">
        <p:fade/>
      </p:transition>
    </mc:Choice>
    <mc:Fallback xmlns="">
      <p:transition spd="med" advTm="1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2" presetClass="entr" presetSubtype="4" accel="10000" fill="hold" grpId="0" nodeType="withEffect" p14:presetBounceEnd="80000">
                                      <p:stCondLst>
                                        <p:cond delay="1000"/>
                                      </p:stCondLst>
                                      <p:childTnLst>
                                        <p:set>
                                          <p:cBhvr>
                                            <p:cTn id="8" dur="1" fill="hold">
                                              <p:stCondLst>
                                                <p:cond delay="0"/>
                                              </p:stCondLst>
                                            </p:cTn>
                                            <p:tgtEl>
                                              <p:spTgt spid="10"/>
                                            </p:tgtEl>
                                            <p:attrNameLst>
                                              <p:attrName>style.visibility</p:attrName>
                                            </p:attrNameLst>
                                          </p:cBhvr>
                                          <p:to>
                                            <p:strVal val="visible"/>
                                          </p:to>
                                        </p:set>
                                        <p:anim calcmode="lin" valueType="num" p14:bounceEnd="80000">
                                          <p:cBhvr additive="base">
                                            <p:cTn id="9" dur="500" fill="hold"/>
                                            <p:tgtEl>
                                              <p:spTgt spid="10"/>
                                            </p:tgtEl>
                                            <p:attrNameLst>
                                              <p:attrName>ppt_x</p:attrName>
                                            </p:attrNameLst>
                                          </p:cBhvr>
                                          <p:tavLst>
                                            <p:tav tm="0">
                                              <p:val>
                                                <p:strVal val="#ppt_x"/>
                                              </p:val>
                                            </p:tav>
                                            <p:tav tm="100000">
                                              <p:val>
                                                <p:strVal val="#ppt_x"/>
                                              </p:val>
                                            </p:tav>
                                          </p:tavLst>
                                        </p:anim>
                                        <p:anim calcmode="lin" valueType="num" p14:bounceEnd="80000">
                                          <p:cBhvr additive="base">
                                            <p:cTn id="1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remove" display="0">
                      <p:stCondLst>
                        <p:cond delay="indefinite"/>
                      </p:stCondLst>
                      <p:endCondLst>
                        <p:cond evt="onStopAudio" delay="0">
                          <p:tgtEl>
                            <p:sldTgt/>
                          </p:tgtEl>
                        </p:cond>
                      </p:endCondLst>
                    </p:cTn>
                    <p:tgtEl>
                      <p:spTgt spid="4"/>
                    </p:tgtEl>
                  </p:cMediaNode>
                </p:audio>
              </p:childTnLst>
            </p:cTn>
          </p:par>
        </p:tnLst>
        <p:bldLst>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2" presetClass="entr" presetSubtype="4" accel="10000" fill="hold" grpId="0" nodeType="withEffect">
                                      <p:stCondLst>
                                        <p:cond delay="100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ppt_x"/>
                                              </p:val>
                                            </p:tav>
                                            <p:tav tm="100000">
                                              <p:val>
                                                <p:strVal val="#ppt_x"/>
                                              </p:val>
                                            </p:tav>
                                          </p:tavLst>
                                        </p:anim>
                                        <p:anim calcmode="lin" valueType="num">
                                          <p:cBhvr additive="base">
                                            <p:cTn id="1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remove" display="0">
                      <p:stCondLst>
                        <p:cond delay="indefinite"/>
                      </p:stCondLst>
                      <p:endCondLst>
                        <p:cond evt="onStopAudio" delay="0">
                          <p:tgtEl>
                            <p:sldTgt/>
                          </p:tgtEl>
                        </p:cond>
                      </p:endCondLst>
                    </p:cTn>
                    <p:tgtEl>
                      <p:spTgt spid="4"/>
                    </p:tgtEl>
                  </p:cMediaNode>
                </p:audio>
              </p:childTnLst>
            </p:cTn>
          </p:par>
        </p:tnLst>
        <p:bldLst>
          <p:bldP spid="10" grpId="0" animBg="1"/>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531</Words>
  <Application>Microsoft Office PowerPoint</Application>
  <PresentationFormat>宽屏</PresentationFormat>
  <Paragraphs>49</Paragraphs>
  <Slides>9</Slides>
  <Notes>0</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方正兰亭粗黑简体</vt:lpstr>
      <vt:lpstr>楷体</vt:lpstr>
      <vt:lpstr>Times New Roman</vt:lpstr>
      <vt:lpstr>等线</vt:lpstr>
      <vt:lpstr>等线 Light</vt:lpstr>
      <vt:lpstr>方正中等线繁体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PPT_幻雨</dc:creator>
  <cp:lastModifiedBy>赵 啦啦</cp:lastModifiedBy>
  <cp:revision>76</cp:revision>
  <dcterms:created xsi:type="dcterms:W3CDTF">2016-03-05T12:14:32Z</dcterms:created>
  <dcterms:modified xsi:type="dcterms:W3CDTF">2020-06-20T13:03:44Z</dcterms:modified>
</cp:coreProperties>
</file>